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56" r:id="rId2"/>
    <p:sldId id="257" r:id="rId3"/>
    <p:sldId id="306" r:id="rId4"/>
    <p:sldId id="326" r:id="rId5"/>
    <p:sldId id="302" r:id="rId6"/>
    <p:sldId id="303" r:id="rId7"/>
    <p:sldId id="304" r:id="rId8"/>
    <p:sldId id="305" r:id="rId9"/>
    <p:sldId id="307" r:id="rId10"/>
    <p:sldId id="259" r:id="rId11"/>
    <p:sldId id="308" r:id="rId12"/>
    <p:sldId id="309" r:id="rId13"/>
    <p:sldId id="327" r:id="rId14"/>
    <p:sldId id="310" r:id="rId15"/>
    <p:sldId id="312" r:id="rId16"/>
    <p:sldId id="314" r:id="rId17"/>
    <p:sldId id="313" r:id="rId18"/>
    <p:sldId id="315" r:id="rId19"/>
    <p:sldId id="264" r:id="rId20"/>
    <p:sldId id="316" r:id="rId21"/>
    <p:sldId id="317" r:id="rId22"/>
    <p:sldId id="268" r:id="rId23"/>
    <p:sldId id="318" r:id="rId24"/>
    <p:sldId id="271" r:id="rId25"/>
    <p:sldId id="274" r:id="rId26"/>
    <p:sldId id="275" r:id="rId27"/>
    <p:sldId id="278" r:id="rId28"/>
    <p:sldId id="320" r:id="rId29"/>
    <p:sldId id="328" r:id="rId30"/>
    <p:sldId id="321" r:id="rId31"/>
    <p:sldId id="323" r:id="rId32"/>
    <p:sldId id="322" r:id="rId33"/>
    <p:sldId id="324" r:id="rId34"/>
    <p:sldId id="32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mi Olsen" initials="MO" lastIdx="5" clrIdx="0">
    <p:extLst>
      <p:ext uri="{19B8F6BF-5375-455C-9EA6-DF929625EA0E}">
        <p15:presenceInfo xmlns:p15="http://schemas.microsoft.com/office/powerpoint/2012/main" userId="S::mimi0002@hvidovregymnasium.dk::ca89d977-1b9a-4dbd-aa13-4e6e26cae5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0E8C"/>
    <a:srgbClr val="BDCA30"/>
    <a:srgbClr val="DBDD29"/>
    <a:srgbClr val="AFBD22"/>
    <a:srgbClr val="43782B"/>
    <a:srgbClr val="D0D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06"/>
    <p:restoredTop sz="95964"/>
  </p:normalViewPr>
  <p:slideViewPr>
    <p:cSldViewPr snapToGrid="0" snapToObjects="1">
      <p:cViewPr varScale="1">
        <p:scale>
          <a:sx n="112" d="100"/>
          <a:sy n="112" d="100"/>
        </p:scale>
        <p:origin x="1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B74E8E-7149-4038-A1F9-34FC544E29D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323E90-F66A-4671-BDEE-81DA2DFCFDF6}">
      <dgm:prSet/>
      <dgm:spPr/>
      <dgm:t>
        <a:bodyPr/>
        <a:lstStyle/>
        <a:p>
          <a:r>
            <a:rPr lang="da-DK"/>
            <a:t>Format og genre</a:t>
          </a:r>
          <a:endParaRPr lang="en-US"/>
        </a:p>
      </dgm:t>
    </dgm:pt>
    <dgm:pt modelId="{F68BFA80-028B-4626-9A24-4BD61C869CEC}" type="parTrans" cxnId="{ED158FFB-2047-4E32-A62A-A2B69CC9C23C}">
      <dgm:prSet/>
      <dgm:spPr/>
      <dgm:t>
        <a:bodyPr/>
        <a:lstStyle/>
        <a:p>
          <a:endParaRPr lang="en-US"/>
        </a:p>
      </dgm:t>
    </dgm:pt>
    <dgm:pt modelId="{F5332C12-1675-4FD4-99C5-0D7C9C0CECB5}" type="sibTrans" cxnId="{ED158FFB-2047-4E32-A62A-A2B69CC9C23C}">
      <dgm:prSet/>
      <dgm:spPr/>
      <dgm:t>
        <a:bodyPr/>
        <a:lstStyle/>
        <a:p>
          <a:endParaRPr lang="en-US"/>
        </a:p>
      </dgm:t>
    </dgm:pt>
    <dgm:pt modelId="{6E01F6FA-868B-4CC7-9EF2-2C65138686C4}">
      <dgm:prSet/>
      <dgm:spPr/>
      <dgm:t>
        <a:bodyPr/>
        <a:lstStyle/>
        <a:p>
          <a:r>
            <a:rPr lang="da-DK" dirty="0"/>
            <a:t>Dramaturgi – episodedramaturgi og fremdriftskomponenter</a:t>
          </a:r>
          <a:endParaRPr lang="en-US" dirty="0"/>
        </a:p>
      </dgm:t>
    </dgm:pt>
    <dgm:pt modelId="{EB415864-05FD-4296-BA9D-314D195BE8D5}" type="parTrans" cxnId="{F3559CE5-9A03-483E-BCBC-DBF1EC5869BA}">
      <dgm:prSet/>
      <dgm:spPr/>
      <dgm:t>
        <a:bodyPr/>
        <a:lstStyle/>
        <a:p>
          <a:endParaRPr lang="en-US"/>
        </a:p>
      </dgm:t>
    </dgm:pt>
    <dgm:pt modelId="{CD478F82-3FC0-4C41-952A-2D79C1B7B7F5}" type="sibTrans" cxnId="{F3559CE5-9A03-483E-BCBC-DBF1EC5869BA}">
      <dgm:prSet/>
      <dgm:spPr/>
      <dgm:t>
        <a:bodyPr/>
        <a:lstStyle/>
        <a:p>
          <a:endParaRPr lang="en-US"/>
        </a:p>
      </dgm:t>
    </dgm:pt>
    <dgm:pt modelId="{532CBE0D-53A6-4A8B-8EDF-07F1FB59DC5E}">
      <dgm:prSet/>
      <dgm:spPr/>
      <dgm:t>
        <a:bodyPr/>
        <a:lstStyle/>
        <a:p>
          <a:r>
            <a:rPr lang="da-DK" dirty="0"/>
            <a:t>Fortælleforhold</a:t>
          </a:r>
          <a:endParaRPr lang="en-US" dirty="0"/>
        </a:p>
      </dgm:t>
    </dgm:pt>
    <dgm:pt modelId="{C22B5DAB-381A-484B-BCF3-0F1EF8522044}" type="parTrans" cxnId="{1FD17E0D-E01C-46B7-891F-3FFFE7A6619E}">
      <dgm:prSet/>
      <dgm:spPr/>
      <dgm:t>
        <a:bodyPr/>
        <a:lstStyle/>
        <a:p>
          <a:endParaRPr lang="en-US"/>
        </a:p>
      </dgm:t>
    </dgm:pt>
    <dgm:pt modelId="{96FF2ED9-62A8-4668-84A5-337880DB147B}" type="sibTrans" cxnId="{1FD17E0D-E01C-46B7-891F-3FFFE7A6619E}">
      <dgm:prSet/>
      <dgm:spPr/>
      <dgm:t>
        <a:bodyPr/>
        <a:lstStyle/>
        <a:p>
          <a:endParaRPr lang="en-US"/>
        </a:p>
      </dgm:t>
    </dgm:pt>
    <dgm:pt modelId="{CA98AEBC-B814-4C66-B25E-9FAEA04DF4B6}">
      <dgm:prSet/>
      <dgm:spPr/>
      <dgm:t>
        <a:bodyPr/>
        <a:lstStyle/>
        <a:p>
          <a:r>
            <a:rPr lang="da-DK"/>
            <a:t>Karakterer/medvirkende </a:t>
          </a:r>
          <a:endParaRPr lang="en-US"/>
        </a:p>
      </dgm:t>
    </dgm:pt>
    <dgm:pt modelId="{01A108A5-265E-4049-BD4D-1A8135DE629C}" type="parTrans" cxnId="{E4FEF862-59C7-4226-A7F6-554839A90724}">
      <dgm:prSet/>
      <dgm:spPr/>
      <dgm:t>
        <a:bodyPr/>
        <a:lstStyle/>
        <a:p>
          <a:endParaRPr lang="en-US"/>
        </a:p>
      </dgm:t>
    </dgm:pt>
    <dgm:pt modelId="{142828B1-36C7-420B-B0E5-61C6D7A2BDFA}" type="sibTrans" cxnId="{E4FEF862-59C7-4226-A7F6-554839A90724}">
      <dgm:prSet/>
      <dgm:spPr/>
      <dgm:t>
        <a:bodyPr/>
        <a:lstStyle/>
        <a:p>
          <a:endParaRPr lang="en-US"/>
        </a:p>
      </dgm:t>
    </dgm:pt>
    <dgm:pt modelId="{A85A527B-B312-4874-9951-126E9EB48008}">
      <dgm:prSet/>
      <dgm:spPr/>
      <dgm:t>
        <a:bodyPr/>
        <a:lstStyle/>
        <a:p>
          <a:r>
            <a:rPr lang="da-DK"/>
            <a:t>Tid, sted, miljø</a:t>
          </a:r>
          <a:endParaRPr lang="en-US"/>
        </a:p>
      </dgm:t>
    </dgm:pt>
    <dgm:pt modelId="{19558756-1006-4C2A-B207-950251313F30}" type="parTrans" cxnId="{645A0B12-7045-4E08-87EE-BB6EE89EFBFA}">
      <dgm:prSet/>
      <dgm:spPr/>
      <dgm:t>
        <a:bodyPr/>
        <a:lstStyle/>
        <a:p>
          <a:endParaRPr lang="en-US"/>
        </a:p>
      </dgm:t>
    </dgm:pt>
    <dgm:pt modelId="{6382CF2F-54DB-474E-ABDE-A4F7E2FFFD7A}" type="sibTrans" cxnId="{645A0B12-7045-4E08-87EE-BB6EE89EFBFA}">
      <dgm:prSet/>
      <dgm:spPr/>
      <dgm:t>
        <a:bodyPr/>
        <a:lstStyle/>
        <a:p>
          <a:endParaRPr lang="en-US"/>
        </a:p>
      </dgm:t>
    </dgm:pt>
    <dgm:pt modelId="{40129BD5-864A-460C-B5BB-246E66E6E3AA}">
      <dgm:prSet/>
      <dgm:spPr/>
      <dgm:t>
        <a:bodyPr/>
        <a:lstStyle/>
        <a:p>
          <a:r>
            <a:rPr lang="da-DK" dirty="0"/>
            <a:t>Lyddesign: Stemmer, musik, lyde – inkl. næranalyse af mindre uddrag (få minutter!)</a:t>
          </a:r>
          <a:endParaRPr lang="en-US" dirty="0"/>
        </a:p>
      </dgm:t>
    </dgm:pt>
    <dgm:pt modelId="{64499A77-E2F0-4B7A-B4CD-D3C9D8181A6A}" type="parTrans" cxnId="{F735E30F-5C90-4C77-A9D4-253788718A43}">
      <dgm:prSet/>
      <dgm:spPr/>
      <dgm:t>
        <a:bodyPr/>
        <a:lstStyle/>
        <a:p>
          <a:endParaRPr lang="en-US"/>
        </a:p>
      </dgm:t>
    </dgm:pt>
    <dgm:pt modelId="{4AB9CB57-B7E7-476C-957D-305D5C268D1F}" type="sibTrans" cxnId="{F735E30F-5C90-4C77-A9D4-253788718A43}">
      <dgm:prSet/>
      <dgm:spPr/>
      <dgm:t>
        <a:bodyPr/>
        <a:lstStyle/>
        <a:p>
          <a:endParaRPr lang="en-US"/>
        </a:p>
      </dgm:t>
    </dgm:pt>
    <dgm:pt modelId="{B548C88E-48AC-40A5-A90A-9AE130E08D17}">
      <dgm:prSet/>
      <dgm:spPr/>
      <dgm:t>
        <a:bodyPr/>
        <a:lstStyle/>
        <a:p>
          <a:r>
            <a:rPr lang="da-DK"/>
            <a:t>Sprog/stil </a:t>
          </a:r>
          <a:endParaRPr lang="en-US"/>
        </a:p>
      </dgm:t>
    </dgm:pt>
    <dgm:pt modelId="{E3EACE4D-982F-47ED-B3CB-1168FD2542BA}" type="parTrans" cxnId="{9094A9C6-0876-4E9C-8BE9-91C6039FB693}">
      <dgm:prSet/>
      <dgm:spPr/>
      <dgm:t>
        <a:bodyPr/>
        <a:lstStyle/>
        <a:p>
          <a:endParaRPr lang="en-US"/>
        </a:p>
      </dgm:t>
    </dgm:pt>
    <dgm:pt modelId="{B3F94D6D-189C-4237-8B5D-03BD04A4C5B1}" type="sibTrans" cxnId="{9094A9C6-0876-4E9C-8BE9-91C6039FB693}">
      <dgm:prSet/>
      <dgm:spPr/>
      <dgm:t>
        <a:bodyPr/>
        <a:lstStyle/>
        <a:p>
          <a:endParaRPr lang="en-US"/>
        </a:p>
      </dgm:t>
    </dgm:pt>
    <dgm:pt modelId="{17FA939D-C0EF-4C94-9E8B-53DF8F61F21A}">
      <dgm:prSet/>
      <dgm:spPr/>
      <dgm:t>
        <a:bodyPr/>
        <a:lstStyle/>
        <a:p>
          <a:r>
            <a:rPr lang="da-DK"/>
            <a:t>Tematik – konfliktstof og kontraster</a:t>
          </a:r>
          <a:endParaRPr lang="en-US"/>
        </a:p>
      </dgm:t>
    </dgm:pt>
    <dgm:pt modelId="{886A6745-2469-4BC9-B3AE-9A75238C3831}" type="parTrans" cxnId="{40B5FA63-DF9E-47D4-A300-00D66A74BDC3}">
      <dgm:prSet/>
      <dgm:spPr/>
      <dgm:t>
        <a:bodyPr/>
        <a:lstStyle/>
        <a:p>
          <a:endParaRPr lang="en-US"/>
        </a:p>
      </dgm:t>
    </dgm:pt>
    <dgm:pt modelId="{298258CC-348D-4BA0-98F7-98781CFAE7BC}" type="sibTrans" cxnId="{40B5FA63-DF9E-47D4-A300-00D66A74BDC3}">
      <dgm:prSet/>
      <dgm:spPr/>
      <dgm:t>
        <a:bodyPr/>
        <a:lstStyle/>
        <a:p>
          <a:endParaRPr lang="en-US"/>
        </a:p>
      </dgm:t>
    </dgm:pt>
    <dgm:pt modelId="{4636693C-69A3-4CCB-A2BC-E3C66ABF89BF}">
      <dgm:prSet/>
      <dgm:spPr/>
      <dgm:t>
        <a:bodyPr/>
        <a:lstStyle/>
        <a:p>
          <a:r>
            <a:rPr lang="da-DK"/>
            <a:t>Budskab?</a:t>
          </a:r>
          <a:endParaRPr lang="en-US"/>
        </a:p>
      </dgm:t>
    </dgm:pt>
    <dgm:pt modelId="{5622A849-5709-46C0-89DA-C996B76BF43F}" type="parTrans" cxnId="{98E4950A-6282-435B-A6CB-2E6116B32069}">
      <dgm:prSet/>
      <dgm:spPr/>
      <dgm:t>
        <a:bodyPr/>
        <a:lstStyle/>
        <a:p>
          <a:endParaRPr lang="en-US"/>
        </a:p>
      </dgm:t>
    </dgm:pt>
    <dgm:pt modelId="{11CF25B0-17BC-4202-A171-58ECD58A5557}" type="sibTrans" cxnId="{98E4950A-6282-435B-A6CB-2E6116B32069}">
      <dgm:prSet/>
      <dgm:spPr/>
      <dgm:t>
        <a:bodyPr/>
        <a:lstStyle/>
        <a:p>
          <a:endParaRPr lang="en-US"/>
        </a:p>
      </dgm:t>
    </dgm:pt>
    <dgm:pt modelId="{84EDCBD5-7B29-4196-9412-53E5ED563FE7}">
      <dgm:prSet/>
      <dgm:spPr/>
      <dgm:t>
        <a:bodyPr/>
        <a:lstStyle/>
        <a:p>
          <a:r>
            <a:rPr lang="da-DK"/>
            <a:t>Kontekst/perspektivering </a:t>
          </a:r>
          <a:endParaRPr lang="en-US"/>
        </a:p>
      </dgm:t>
    </dgm:pt>
    <dgm:pt modelId="{DE621F25-D2BF-49ED-A7C6-E0B3CDE95A99}" type="parTrans" cxnId="{72DD9E81-FB36-47ED-92B1-63239DDE337D}">
      <dgm:prSet/>
      <dgm:spPr/>
      <dgm:t>
        <a:bodyPr/>
        <a:lstStyle/>
        <a:p>
          <a:endParaRPr lang="en-US"/>
        </a:p>
      </dgm:t>
    </dgm:pt>
    <dgm:pt modelId="{288737CA-7042-40F9-81BB-0D8472176CB5}" type="sibTrans" cxnId="{72DD9E81-FB36-47ED-92B1-63239DDE337D}">
      <dgm:prSet/>
      <dgm:spPr/>
      <dgm:t>
        <a:bodyPr/>
        <a:lstStyle/>
        <a:p>
          <a:endParaRPr lang="en-US"/>
        </a:p>
      </dgm:t>
    </dgm:pt>
    <dgm:pt modelId="{791BB0BE-911C-C641-8D01-6ED448DD7F61}" type="pres">
      <dgm:prSet presAssocID="{76B74E8E-7149-4038-A1F9-34FC544E29DD}" presName="diagram" presStyleCnt="0">
        <dgm:presLayoutVars>
          <dgm:dir/>
          <dgm:resizeHandles val="exact"/>
        </dgm:presLayoutVars>
      </dgm:prSet>
      <dgm:spPr/>
    </dgm:pt>
    <dgm:pt modelId="{20626F8A-0325-A54F-BE03-537235E5FC79}" type="pres">
      <dgm:prSet presAssocID="{7A323E90-F66A-4671-BDEE-81DA2DFCFDF6}" presName="node" presStyleLbl="node1" presStyleIdx="0" presStyleCnt="10">
        <dgm:presLayoutVars>
          <dgm:bulletEnabled val="1"/>
        </dgm:presLayoutVars>
      </dgm:prSet>
      <dgm:spPr/>
    </dgm:pt>
    <dgm:pt modelId="{07C1CFC1-512E-974E-97C9-F460985F60D7}" type="pres">
      <dgm:prSet presAssocID="{F5332C12-1675-4FD4-99C5-0D7C9C0CECB5}" presName="sibTrans" presStyleCnt="0"/>
      <dgm:spPr/>
    </dgm:pt>
    <dgm:pt modelId="{8317C898-244E-BC4F-8C57-0F1F71049D57}" type="pres">
      <dgm:prSet presAssocID="{6E01F6FA-868B-4CC7-9EF2-2C65138686C4}" presName="node" presStyleLbl="node1" presStyleIdx="1" presStyleCnt="10">
        <dgm:presLayoutVars>
          <dgm:bulletEnabled val="1"/>
        </dgm:presLayoutVars>
      </dgm:prSet>
      <dgm:spPr/>
    </dgm:pt>
    <dgm:pt modelId="{0908D187-FEBC-8B4A-9185-DE0F517323BA}" type="pres">
      <dgm:prSet presAssocID="{CD478F82-3FC0-4C41-952A-2D79C1B7B7F5}" presName="sibTrans" presStyleCnt="0"/>
      <dgm:spPr/>
    </dgm:pt>
    <dgm:pt modelId="{5B5A6224-FB95-4F49-A4F3-F812E3B789BD}" type="pres">
      <dgm:prSet presAssocID="{532CBE0D-53A6-4A8B-8EDF-07F1FB59DC5E}" presName="node" presStyleLbl="node1" presStyleIdx="2" presStyleCnt="10">
        <dgm:presLayoutVars>
          <dgm:bulletEnabled val="1"/>
        </dgm:presLayoutVars>
      </dgm:prSet>
      <dgm:spPr/>
    </dgm:pt>
    <dgm:pt modelId="{69438404-560F-9B46-A035-B15FEF3EFCD6}" type="pres">
      <dgm:prSet presAssocID="{96FF2ED9-62A8-4668-84A5-337880DB147B}" presName="sibTrans" presStyleCnt="0"/>
      <dgm:spPr/>
    </dgm:pt>
    <dgm:pt modelId="{69F0F121-811D-604C-863E-F6F8B85C23F5}" type="pres">
      <dgm:prSet presAssocID="{CA98AEBC-B814-4C66-B25E-9FAEA04DF4B6}" presName="node" presStyleLbl="node1" presStyleIdx="3" presStyleCnt="10">
        <dgm:presLayoutVars>
          <dgm:bulletEnabled val="1"/>
        </dgm:presLayoutVars>
      </dgm:prSet>
      <dgm:spPr/>
    </dgm:pt>
    <dgm:pt modelId="{7E600DF9-D836-2340-B306-9D25434C1C45}" type="pres">
      <dgm:prSet presAssocID="{142828B1-36C7-420B-B0E5-61C6D7A2BDFA}" presName="sibTrans" presStyleCnt="0"/>
      <dgm:spPr/>
    </dgm:pt>
    <dgm:pt modelId="{A95E725F-79D0-8442-BB49-D9BB532817AC}" type="pres">
      <dgm:prSet presAssocID="{A85A527B-B312-4874-9951-126E9EB48008}" presName="node" presStyleLbl="node1" presStyleIdx="4" presStyleCnt="10">
        <dgm:presLayoutVars>
          <dgm:bulletEnabled val="1"/>
        </dgm:presLayoutVars>
      </dgm:prSet>
      <dgm:spPr/>
    </dgm:pt>
    <dgm:pt modelId="{3BCA0938-8B39-B847-A4DD-435D2B2E6BB2}" type="pres">
      <dgm:prSet presAssocID="{6382CF2F-54DB-474E-ABDE-A4F7E2FFFD7A}" presName="sibTrans" presStyleCnt="0"/>
      <dgm:spPr/>
    </dgm:pt>
    <dgm:pt modelId="{4249E368-7D1A-AE48-B88E-A0E1AD228F87}" type="pres">
      <dgm:prSet presAssocID="{40129BD5-864A-460C-B5BB-246E66E6E3AA}" presName="node" presStyleLbl="node1" presStyleIdx="5" presStyleCnt="10">
        <dgm:presLayoutVars>
          <dgm:bulletEnabled val="1"/>
        </dgm:presLayoutVars>
      </dgm:prSet>
      <dgm:spPr/>
    </dgm:pt>
    <dgm:pt modelId="{1703DDA3-ECEE-074F-894C-F61C41076957}" type="pres">
      <dgm:prSet presAssocID="{4AB9CB57-B7E7-476C-957D-305D5C268D1F}" presName="sibTrans" presStyleCnt="0"/>
      <dgm:spPr/>
    </dgm:pt>
    <dgm:pt modelId="{EC934712-D499-DB47-A8B0-8AD2838FEFF9}" type="pres">
      <dgm:prSet presAssocID="{B548C88E-48AC-40A5-A90A-9AE130E08D17}" presName="node" presStyleLbl="node1" presStyleIdx="6" presStyleCnt="10">
        <dgm:presLayoutVars>
          <dgm:bulletEnabled val="1"/>
        </dgm:presLayoutVars>
      </dgm:prSet>
      <dgm:spPr/>
    </dgm:pt>
    <dgm:pt modelId="{F9248FE1-0D58-A443-8552-7CE82CA0CF7F}" type="pres">
      <dgm:prSet presAssocID="{B3F94D6D-189C-4237-8B5D-03BD04A4C5B1}" presName="sibTrans" presStyleCnt="0"/>
      <dgm:spPr/>
    </dgm:pt>
    <dgm:pt modelId="{BC4218BB-2E0D-9D41-A2BD-9ACC970E1F26}" type="pres">
      <dgm:prSet presAssocID="{17FA939D-C0EF-4C94-9E8B-53DF8F61F21A}" presName="node" presStyleLbl="node1" presStyleIdx="7" presStyleCnt="10">
        <dgm:presLayoutVars>
          <dgm:bulletEnabled val="1"/>
        </dgm:presLayoutVars>
      </dgm:prSet>
      <dgm:spPr/>
    </dgm:pt>
    <dgm:pt modelId="{9CE3A6AE-EC11-CD44-83E2-CAE2C49AA76E}" type="pres">
      <dgm:prSet presAssocID="{298258CC-348D-4BA0-98F7-98781CFAE7BC}" presName="sibTrans" presStyleCnt="0"/>
      <dgm:spPr/>
    </dgm:pt>
    <dgm:pt modelId="{39ACECAF-A6ED-4741-BC70-639C994ECA28}" type="pres">
      <dgm:prSet presAssocID="{4636693C-69A3-4CCB-A2BC-E3C66ABF89BF}" presName="node" presStyleLbl="node1" presStyleIdx="8" presStyleCnt="10">
        <dgm:presLayoutVars>
          <dgm:bulletEnabled val="1"/>
        </dgm:presLayoutVars>
      </dgm:prSet>
      <dgm:spPr/>
    </dgm:pt>
    <dgm:pt modelId="{B16F8C4C-C6E1-8547-A370-CCDA246CF0B5}" type="pres">
      <dgm:prSet presAssocID="{11CF25B0-17BC-4202-A171-58ECD58A5557}" presName="sibTrans" presStyleCnt="0"/>
      <dgm:spPr/>
    </dgm:pt>
    <dgm:pt modelId="{EB49BA65-E7DD-0D40-B1BB-7F5F5D603D5A}" type="pres">
      <dgm:prSet presAssocID="{84EDCBD5-7B29-4196-9412-53E5ED563FE7}" presName="node" presStyleLbl="node1" presStyleIdx="9" presStyleCnt="10">
        <dgm:presLayoutVars>
          <dgm:bulletEnabled val="1"/>
        </dgm:presLayoutVars>
      </dgm:prSet>
      <dgm:spPr/>
    </dgm:pt>
  </dgm:ptLst>
  <dgm:cxnLst>
    <dgm:cxn modelId="{92EAAF03-B4F9-C741-8A10-77E2DE3C2E3C}" type="presOf" srcId="{532CBE0D-53A6-4A8B-8EDF-07F1FB59DC5E}" destId="{5B5A6224-FB95-4F49-A4F3-F812E3B789BD}" srcOrd="0" destOrd="0" presId="urn:microsoft.com/office/officeart/2005/8/layout/default"/>
    <dgm:cxn modelId="{98E4950A-6282-435B-A6CB-2E6116B32069}" srcId="{76B74E8E-7149-4038-A1F9-34FC544E29DD}" destId="{4636693C-69A3-4CCB-A2BC-E3C66ABF89BF}" srcOrd="8" destOrd="0" parTransId="{5622A849-5709-46C0-89DA-C996B76BF43F}" sibTransId="{11CF25B0-17BC-4202-A171-58ECD58A5557}"/>
    <dgm:cxn modelId="{1FD17E0D-E01C-46B7-891F-3FFFE7A6619E}" srcId="{76B74E8E-7149-4038-A1F9-34FC544E29DD}" destId="{532CBE0D-53A6-4A8B-8EDF-07F1FB59DC5E}" srcOrd="2" destOrd="0" parTransId="{C22B5DAB-381A-484B-BCF3-0F1EF8522044}" sibTransId="{96FF2ED9-62A8-4668-84A5-337880DB147B}"/>
    <dgm:cxn modelId="{F735E30F-5C90-4C77-A9D4-253788718A43}" srcId="{76B74E8E-7149-4038-A1F9-34FC544E29DD}" destId="{40129BD5-864A-460C-B5BB-246E66E6E3AA}" srcOrd="5" destOrd="0" parTransId="{64499A77-E2F0-4B7A-B4CD-D3C9D8181A6A}" sibTransId="{4AB9CB57-B7E7-476C-957D-305D5C268D1F}"/>
    <dgm:cxn modelId="{645A0B12-7045-4E08-87EE-BB6EE89EFBFA}" srcId="{76B74E8E-7149-4038-A1F9-34FC544E29DD}" destId="{A85A527B-B312-4874-9951-126E9EB48008}" srcOrd="4" destOrd="0" parTransId="{19558756-1006-4C2A-B207-950251313F30}" sibTransId="{6382CF2F-54DB-474E-ABDE-A4F7E2FFFD7A}"/>
    <dgm:cxn modelId="{370AE425-36D4-454E-8183-A1BBB98F80D9}" type="presOf" srcId="{76B74E8E-7149-4038-A1F9-34FC544E29DD}" destId="{791BB0BE-911C-C641-8D01-6ED448DD7F61}" srcOrd="0" destOrd="0" presId="urn:microsoft.com/office/officeart/2005/8/layout/default"/>
    <dgm:cxn modelId="{D2EAEE27-1DF7-434A-BE09-C12FFBA4EFF0}" type="presOf" srcId="{6E01F6FA-868B-4CC7-9EF2-2C65138686C4}" destId="{8317C898-244E-BC4F-8C57-0F1F71049D57}" srcOrd="0" destOrd="0" presId="urn:microsoft.com/office/officeart/2005/8/layout/default"/>
    <dgm:cxn modelId="{69CF502F-AA4D-4C43-B7BB-B8122B7735D0}" type="presOf" srcId="{84EDCBD5-7B29-4196-9412-53E5ED563FE7}" destId="{EB49BA65-E7DD-0D40-B1BB-7F5F5D603D5A}" srcOrd="0" destOrd="0" presId="urn:microsoft.com/office/officeart/2005/8/layout/default"/>
    <dgm:cxn modelId="{E4FEF862-59C7-4226-A7F6-554839A90724}" srcId="{76B74E8E-7149-4038-A1F9-34FC544E29DD}" destId="{CA98AEBC-B814-4C66-B25E-9FAEA04DF4B6}" srcOrd="3" destOrd="0" parTransId="{01A108A5-265E-4049-BD4D-1A8135DE629C}" sibTransId="{142828B1-36C7-420B-B0E5-61C6D7A2BDFA}"/>
    <dgm:cxn modelId="{40B5FA63-DF9E-47D4-A300-00D66A74BDC3}" srcId="{76B74E8E-7149-4038-A1F9-34FC544E29DD}" destId="{17FA939D-C0EF-4C94-9E8B-53DF8F61F21A}" srcOrd="7" destOrd="0" parTransId="{886A6745-2469-4BC9-B3AE-9A75238C3831}" sibTransId="{298258CC-348D-4BA0-98F7-98781CFAE7BC}"/>
    <dgm:cxn modelId="{9F79E94D-F332-9044-8C5F-A07A4969FFB0}" type="presOf" srcId="{A85A527B-B312-4874-9951-126E9EB48008}" destId="{A95E725F-79D0-8442-BB49-D9BB532817AC}" srcOrd="0" destOrd="0" presId="urn:microsoft.com/office/officeart/2005/8/layout/default"/>
    <dgm:cxn modelId="{5490D274-36A6-784E-B0D3-B7D5040AB656}" type="presOf" srcId="{17FA939D-C0EF-4C94-9E8B-53DF8F61F21A}" destId="{BC4218BB-2E0D-9D41-A2BD-9ACC970E1F26}" srcOrd="0" destOrd="0" presId="urn:microsoft.com/office/officeart/2005/8/layout/default"/>
    <dgm:cxn modelId="{72DD9E81-FB36-47ED-92B1-63239DDE337D}" srcId="{76B74E8E-7149-4038-A1F9-34FC544E29DD}" destId="{84EDCBD5-7B29-4196-9412-53E5ED563FE7}" srcOrd="9" destOrd="0" parTransId="{DE621F25-D2BF-49ED-A7C6-E0B3CDE95A99}" sibTransId="{288737CA-7042-40F9-81BB-0D8472176CB5}"/>
    <dgm:cxn modelId="{00859789-064D-054D-A5CA-EFA0CA4F43A8}" type="presOf" srcId="{B548C88E-48AC-40A5-A90A-9AE130E08D17}" destId="{EC934712-D499-DB47-A8B0-8AD2838FEFF9}" srcOrd="0" destOrd="0" presId="urn:microsoft.com/office/officeart/2005/8/layout/default"/>
    <dgm:cxn modelId="{5B131790-F29C-F64F-B9A3-1BB64FB0C43C}" type="presOf" srcId="{40129BD5-864A-460C-B5BB-246E66E6E3AA}" destId="{4249E368-7D1A-AE48-B88E-A0E1AD228F87}" srcOrd="0" destOrd="0" presId="urn:microsoft.com/office/officeart/2005/8/layout/default"/>
    <dgm:cxn modelId="{139FD19D-26C9-4F43-9060-C086328EDDBA}" type="presOf" srcId="{7A323E90-F66A-4671-BDEE-81DA2DFCFDF6}" destId="{20626F8A-0325-A54F-BE03-537235E5FC79}" srcOrd="0" destOrd="0" presId="urn:microsoft.com/office/officeart/2005/8/layout/default"/>
    <dgm:cxn modelId="{91D63ABD-1254-4F4F-A5D9-B9A4DADB4B33}" type="presOf" srcId="{4636693C-69A3-4CCB-A2BC-E3C66ABF89BF}" destId="{39ACECAF-A6ED-4741-BC70-639C994ECA28}" srcOrd="0" destOrd="0" presId="urn:microsoft.com/office/officeart/2005/8/layout/default"/>
    <dgm:cxn modelId="{9094A9C6-0876-4E9C-8BE9-91C6039FB693}" srcId="{76B74E8E-7149-4038-A1F9-34FC544E29DD}" destId="{B548C88E-48AC-40A5-A90A-9AE130E08D17}" srcOrd="6" destOrd="0" parTransId="{E3EACE4D-982F-47ED-B3CB-1168FD2542BA}" sibTransId="{B3F94D6D-189C-4237-8B5D-03BD04A4C5B1}"/>
    <dgm:cxn modelId="{F3559CE5-9A03-483E-BCBC-DBF1EC5869BA}" srcId="{76B74E8E-7149-4038-A1F9-34FC544E29DD}" destId="{6E01F6FA-868B-4CC7-9EF2-2C65138686C4}" srcOrd="1" destOrd="0" parTransId="{EB415864-05FD-4296-BA9D-314D195BE8D5}" sibTransId="{CD478F82-3FC0-4C41-952A-2D79C1B7B7F5}"/>
    <dgm:cxn modelId="{992F31E9-C9D4-5948-99F1-A7B3285547BD}" type="presOf" srcId="{CA98AEBC-B814-4C66-B25E-9FAEA04DF4B6}" destId="{69F0F121-811D-604C-863E-F6F8B85C23F5}" srcOrd="0" destOrd="0" presId="urn:microsoft.com/office/officeart/2005/8/layout/default"/>
    <dgm:cxn modelId="{ED158FFB-2047-4E32-A62A-A2B69CC9C23C}" srcId="{76B74E8E-7149-4038-A1F9-34FC544E29DD}" destId="{7A323E90-F66A-4671-BDEE-81DA2DFCFDF6}" srcOrd="0" destOrd="0" parTransId="{F68BFA80-028B-4626-9A24-4BD61C869CEC}" sibTransId="{F5332C12-1675-4FD4-99C5-0D7C9C0CECB5}"/>
    <dgm:cxn modelId="{2E2FBD39-CAAC-F345-AB22-89DE8295B530}" type="presParOf" srcId="{791BB0BE-911C-C641-8D01-6ED448DD7F61}" destId="{20626F8A-0325-A54F-BE03-537235E5FC79}" srcOrd="0" destOrd="0" presId="urn:microsoft.com/office/officeart/2005/8/layout/default"/>
    <dgm:cxn modelId="{3F1950BD-1465-A64E-8253-14887DA996FA}" type="presParOf" srcId="{791BB0BE-911C-C641-8D01-6ED448DD7F61}" destId="{07C1CFC1-512E-974E-97C9-F460985F60D7}" srcOrd="1" destOrd="0" presId="urn:microsoft.com/office/officeart/2005/8/layout/default"/>
    <dgm:cxn modelId="{6990CF51-7C46-FF4A-8C8C-D3E5F4C68C0F}" type="presParOf" srcId="{791BB0BE-911C-C641-8D01-6ED448DD7F61}" destId="{8317C898-244E-BC4F-8C57-0F1F71049D57}" srcOrd="2" destOrd="0" presId="urn:microsoft.com/office/officeart/2005/8/layout/default"/>
    <dgm:cxn modelId="{48B2BD6D-1270-2241-B3EB-4C2B0DEBA934}" type="presParOf" srcId="{791BB0BE-911C-C641-8D01-6ED448DD7F61}" destId="{0908D187-FEBC-8B4A-9185-DE0F517323BA}" srcOrd="3" destOrd="0" presId="urn:microsoft.com/office/officeart/2005/8/layout/default"/>
    <dgm:cxn modelId="{F43CE4CC-E03D-914F-992F-F2F760CBBE7B}" type="presParOf" srcId="{791BB0BE-911C-C641-8D01-6ED448DD7F61}" destId="{5B5A6224-FB95-4F49-A4F3-F812E3B789BD}" srcOrd="4" destOrd="0" presId="urn:microsoft.com/office/officeart/2005/8/layout/default"/>
    <dgm:cxn modelId="{68FA1A9E-C5FA-254F-BA3D-83CBA85C7E1B}" type="presParOf" srcId="{791BB0BE-911C-C641-8D01-6ED448DD7F61}" destId="{69438404-560F-9B46-A035-B15FEF3EFCD6}" srcOrd="5" destOrd="0" presId="urn:microsoft.com/office/officeart/2005/8/layout/default"/>
    <dgm:cxn modelId="{739D0B3F-74E5-F945-8051-0B2C60604A83}" type="presParOf" srcId="{791BB0BE-911C-C641-8D01-6ED448DD7F61}" destId="{69F0F121-811D-604C-863E-F6F8B85C23F5}" srcOrd="6" destOrd="0" presId="urn:microsoft.com/office/officeart/2005/8/layout/default"/>
    <dgm:cxn modelId="{7E13B45E-B0F4-1F4F-BDB8-643D3C443364}" type="presParOf" srcId="{791BB0BE-911C-C641-8D01-6ED448DD7F61}" destId="{7E600DF9-D836-2340-B306-9D25434C1C45}" srcOrd="7" destOrd="0" presId="urn:microsoft.com/office/officeart/2005/8/layout/default"/>
    <dgm:cxn modelId="{0A9DD910-5077-244E-BC40-24BE71AC3BBC}" type="presParOf" srcId="{791BB0BE-911C-C641-8D01-6ED448DD7F61}" destId="{A95E725F-79D0-8442-BB49-D9BB532817AC}" srcOrd="8" destOrd="0" presId="urn:microsoft.com/office/officeart/2005/8/layout/default"/>
    <dgm:cxn modelId="{6C091027-B8D7-9749-9A45-50D819641F5F}" type="presParOf" srcId="{791BB0BE-911C-C641-8D01-6ED448DD7F61}" destId="{3BCA0938-8B39-B847-A4DD-435D2B2E6BB2}" srcOrd="9" destOrd="0" presId="urn:microsoft.com/office/officeart/2005/8/layout/default"/>
    <dgm:cxn modelId="{D10E4B41-BC76-4A46-A729-466AFCB4594F}" type="presParOf" srcId="{791BB0BE-911C-C641-8D01-6ED448DD7F61}" destId="{4249E368-7D1A-AE48-B88E-A0E1AD228F87}" srcOrd="10" destOrd="0" presId="urn:microsoft.com/office/officeart/2005/8/layout/default"/>
    <dgm:cxn modelId="{9DB513FD-FD46-A744-A893-865532E5A809}" type="presParOf" srcId="{791BB0BE-911C-C641-8D01-6ED448DD7F61}" destId="{1703DDA3-ECEE-074F-894C-F61C41076957}" srcOrd="11" destOrd="0" presId="urn:microsoft.com/office/officeart/2005/8/layout/default"/>
    <dgm:cxn modelId="{1CF3661B-AF1C-E640-9029-8D1AB3B827B6}" type="presParOf" srcId="{791BB0BE-911C-C641-8D01-6ED448DD7F61}" destId="{EC934712-D499-DB47-A8B0-8AD2838FEFF9}" srcOrd="12" destOrd="0" presId="urn:microsoft.com/office/officeart/2005/8/layout/default"/>
    <dgm:cxn modelId="{95BCADAE-321B-3741-BB2A-42945BC388B7}" type="presParOf" srcId="{791BB0BE-911C-C641-8D01-6ED448DD7F61}" destId="{F9248FE1-0D58-A443-8552-7CE82CA0CF7F}" srcOrd="13" destOrd="0" presId="urn:microsoft.com/office/officeart/2005/8/layout/default"/>
    <dgm:cxn modelId="{F6EC1559-FE60-DB42-B10D-8EF049F35782}" type="presParOf" srcId="{791BB0BE-911C-C641-8D01-6ED448DD7F61}" destId="{BC4218BB-2E0D-9D41-A2BD-9ACC970E1F26}" srcOrd="14" destOrd="0" presId="urn:microsoft.com/office/officeart/2005/8/layout/default"/>
    <dgm:cxn modelId="{537F744A-DBD8-874D-AB52-3CC8EA93B3D6}" type="presParOf" srcId="{791BB0BE-911C-C641-8D01-6ED448DD7F61}" destId="{9CE3A6AE-EC11-CD44-83E2-CAE2C49AA76E}" srcOrd="15" destOrd="0" presId="urn:microsoft.com/office/officeart/2005/8/layout/default"/>
    <dgm:cxn modelId="{9BBB625D-D366-7546-BA22-EA76F1898657}" type="presParOf" srcId="{791BB0BE-911C-C641-8D01-6ED448DD7F61}" destId="{39ACECAF-A6ED-4741-BC70-639C994ECA28}" srcOrd="16" destOrd="0" presId="urn:microsoft.com/office/officeart/2005/8/layout/default"/>
    <dgm:cxn modelId="{89518367-CD87-4247-8C71-ACB910FB9F52}" type="presParOf" srcId="{791BB0BE-911C-C641-8D01-6ED448DD7F61}" destId="{B16F8C4C-C6E1-8547-A370-CCDA246CF0B5}" srcOrd="17" destOrd="0" presId="urn:microsoft.com/office/officeart/2005/8/layout/default"/>
    <dgm:cxn modelId="{CDC18F19-CA0A-6E4F-8864-89F4F38418B2}" type="presParOf" srcId="{791BB0BE-911C-C641-8D01-6ED448DD7F61}" destId="{EB49BA65-E7DD-0D40-B1BB-7F5F5D603D5A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26F8A-0325-A54F-BE03-537235E5FC79}">
      <dsp:nvSpPr>
        <dsp:cNvPr id="0" name=""/>
        <dsp:cNvSpPr/>
      </dsp:nvSpPr>
      <dsp:spPr>
        <a:xfrm>
          <a:off x="628650" y="4643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Format og genre</a:t>
          </a:r>
          <a:endParaRPr lang="en-US" sz="1200" kern="1200"/>
        </a:p>
      </dsp:txBody>
      <dsp:txXfrm>
        <a:off x="628650" y="4643"/>
        <a:ext cx="1893093" cy="1135856"/>
      </dsp:txXfrm>
    </dsp:sp>
    <dsp:sp modelId="{8317C898-244E-BC4F-8C57-0F1F71049D57}">
      <dsp:nvSpPr>
        <dsp:cNvPr id="0" name=""/>
        <dsp:cNvSpPr/>
      </dsp:nvSpPr>
      <dsp:spPr>
        <a:xfrm>
          <a:off x="2711053" y="4643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Dramaturgi – episodedramaturgi og fremdriftskomponenter</a:t>
          </a:r>
          <a:endParaRPr lang="en-US" sz="1200" kern="1200" dirty="0"/>
        </a:p>
      </dsp:txBody>
      <dsp:txXfrm>
        <a:off x="2711053" y="4643"/>
        <a:ext cx="1893093" cy="1135856"/>
      </dsp:txXfrm>
    </dsp:sp>
    <dsp:sp modelId="{5B5A6224-FB95-4F49-A4F3-F812E3B789BD}">
      <dsp:nvSpPr>
        <dsp:cNvPr id="0" name=""/>
        <dsp:cNvSpPr/>
      </dsp:nvSpPr>
      <dsp:spPr>
        <a:xfrm>
          <a:off x="4793456" y="4643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Fortælleforhold</a:t>
          </a:r>
          <a:endParaRPr lang="en-US" sz="1200" kern="1200" dirty="0"/>
        </a:p>
      </dsp:txBody>
      <dsp:txXfrm>
        <a:off x="4793456" y="4643"/>
        <a:ext cx="1893093" cy="1135856"/>
      </dsp:txXfrm>
    </dsp:sp>
    <dsp:sp modelId="{69F0F121-811D-604C-863E-F6F8B85C23F5}">
      <dsp:nvSpPr>
        <dsp:cNvPr id="0" name=""/>
        <dsp:cNvSpPr/>
      </dsp:nvSpPr>
      <dsp:spPr>
        <a:xfrm>
          <a:off x="628650" y="1329809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Karakterer/medvirkende </a:t>
          </a:r>
          <a:endParaRPr lang="en-US" sz="1200" kern="1200"/>
        </a:p>
      </dsp:txBody>
      <dsp:txXfrm>
        <a:off x="628650" y="1329809"/>
        <a:ext cx="1893093" cy="1135856"/>
      </dsp:txXfrm>
    </dsp:sp>
    <dsp:sp modelId="{A95E725F-79D0-8442-BB49-D9BB532817AC}">
      <dsp:nvSpPr>
        <dsp:cNvPr id="0" name=""/>
        <dsp:cNvSpPr/>
      </dsp:nvSpPr>
      <dsp:spPr>
        <a:xfrm>
          <a:off x="2711053" y="1329809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Tid, sted, miljø</a:t>
          </a:r>
          <a:endParaRPr lang="en-US" sz="1200" kern="1200"/>
        </a:p>
      </dsp:txBody>
      <dsp:txXfrm>
        <a:off x="2711053" y="1329809"/>
        <a:ext cx="1893093" cy="1135856"/>
      </dsp:txXfrm>
    </dsp:sp>
    <dsp:sp modelId="{4249E368-7D1A-AE48-B88E-A0E1AD228F87}">
      <dsp:nvSpPr>
        <dsp:cNvPr id="0" name=""/>
        <dsp:cNvSpPr/>
      </dsp:nvSpPr>
      <dsp:spPr>
        <a:xfrm>
          <a:off x="4793456" y="1329809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Lyddesign: Stemmer, musik, lyde – inkl. næranalyse af mindre uddrag (få minutter!)</a:t>
          </a:r>
          <a:endParaRPr lang="en-US" sz="1200" kern="1200" dirty="0"/>
        </a:p>
      </dsp:txBody>
      <dsp:txXfrm>
        <a:off x="4793456" y="1329809"/>
        <a:ext cx="1893093" cy="1135856"/>
      </dsp:txXfrm>
    </dsp:sp>
    <dsp:sp modelId="{EC934712-D499-DB47-A8B0-8AD2838FEFF9}">
      <dsp:nvSpPr>
        <dsp:cNvPr id="0" name=""/>
        <dsp:cNvSpPr/>
      </dsp:nvSpPr>
      <dsp:spPr>
        <a:xfrm>
          <a:off x="628650" y="2654974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Sprog/stil </a:t>
          </a:r>
          <a:endParaRPr lang="en-US" sz="1200" kern="1200"/>
        </a:p>
      </dsp:txBody>
      <dsp:txXfrm>
        <a:off x="628650" y="2654974"/>
        <a:ext cx="1893093" cy="1135856"/>
      </dsp:txXfrm>
    </dsp:sp>
    <dsp:sp modelId="{BC4218BB-2E0D-9D41-A2BD-9ACC970E1F26}">
      <dsp:nvSpPr>
        <dsp:cNvPr id="0" name=""/>
        <dsp:cNvSpPr/>
      </dsp:nvSpPr>
      <dsp:spPr>
        <a:xfrm>
          <a:off x="2711053" y="2654974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Tematik – konfliktstof og kontraster</a:t>
          </a:r>
          <a:endParaRPr lang="en-US" sz="1200" kern="1200"/>
        </a:p>
      </dsp:txBody>
      <dsp:txXfrm>
        <a:off x="2711053" y="2654974"/>
        <a:ext cx="1893093" cy="1135856"/>
      </dsp:txXfrm>
    </dsp:sp>
    <dsp:sp modelId="{39ACECAF-A6ED-4741-BC70-639C994ECA28}">
      <dsp:nvSpPr>
        <dsp:cNvPr id="0" name=""/>
        <dsp:cNvSpPr/>
      </dsp:nvSpPr>
      <dsp:spPr>
        <a:xfrm>
          <a:off x="4793456" y="2654974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Budskab?</a:t>
          </a:r>
          <a:endParaRPr lang="en-US" sz="1200" kern="1200"/>
        </a:p>
      </dsp:txBody>
      <dsp:txXfrm>
        <a:off x="4793456" y="2654974"/>
        <a:ext cx="1893093" cy="1135856"/>
      </dsp:txXfrm>
    </dsp:sp>
    <dsp:sp modelId="{EB49BA65-E7DD-0D40-B1BB-7F5F5D603D5A}">
      <dsp:nvSpPr>
        <dsp:cNvPr id="0" name=""/>
        <dsp:cNvSpPr/>
      </dsp:nvSpPr>
      <dsp:spPr>
        <a:xfrm>
          <a:off x="2711053" y="3980140"/>
          <a:ext cx="1893093" cy="11358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/>
            <a:t>Kontekst/perspektivering </a:t>
          </a:r>
          <a:endParaRPr lang="en-US" sz="1200" kern="1200"/>
        </a:p>
      </dsp:txBody>
      <dsp:txXfrm>
        <a:off x="2711053" y="3980140"/>
        <a:ext cx="1893093" cy="1135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38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6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2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96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96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5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1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1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1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0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.dk/lyd/p1/speditoerens-doed" TargetMode="External"/><Relationship Id="rId2" Type="http://schemas.openxmlformats.org/officeDocument/2006/relationships/hyperlink" Target="https://podtail.com/da/podcast/morkeland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ear.dk/kvinden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.dk/lyd/p2/det-moderne-sammenbrud" TargetMode="External"/><Relationship Id="rId2" Type="http://schemas.openxmlformats.org/officeDocument/2006/relationships/hyperlink" Target="https://www.hcapodcast.d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mmansiger.podbean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ear.dk/kvinden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r.dk/lyd/p1/et-stille-mord/et-stille-mord-1-5" TargetMode="External"/><Relationship Id="rId5" Type="http://schemas.openxmlformats.org/officeDocument/2006/relationships/hyperlink" Target="https://thirdear.dk/kuffert/" TargetMode="External"/><Relationship Id="rId4" Type="http://schemas.openxmlformats.org/officeDocument/2006/relationships/hyperlink" Target="https://thirdear.dk/farfa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ilmcentralen.dk/grundskolen/film/en-fremmed-flytter-ind" TargetMode="External"/><Relationship Id="rId2" Type="http://schemas.openxmlformats.org/officeDocument/2006/relationships/hyperlink" Target="https://thirdear.dk/forhold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y3sHUOmPIQ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.dk/bonanza/serie/302/montage/58982/notater-fra-en-losseplads" TargetMode="External"/><Relationship Id="rId2" Type="http://schemas.openxmlformats.org/officeDocument/2006/relationships/hyperlink" Target="https://www.dr.dk/bonanza/serie/302/montag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DC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881B8D27-D596-DC4B-9900-15D13FE7D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46" b="7985"/>
          <a:stretch/>
        </p:blipFill>
        <p:spPr>
          <a:xfrm>
            <a:off x="2173358" y="14514"/>
            <a:ext cx="10018642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319689-4002-D545-BF8F-A7CE39791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2022063" y="2225260"/>
            <a:ext cx="6858002" cy="2407480"/>
          </a:xfrm>
        </p:spPr>
        <p:txBody>
          <a:bodyPr>
            <a:noAutofit/>
          </a:bodyPr>
          <a:lstStyle/>
          <a:p>
            <a:pPr algn="ctr"/>
            <a:r>
              <a:rPr lang="da-DK" sz="11700" b="1" spc="300" dirty="0">
                <a:solidFill>
                  <a:srgbClr val="D80E8C"/>
                </a:solidFill>
                <a:latin typeface="Trebuchet MS" panose="020B0703020202090204" pitchFamily="34" charset="0"/>
              </a:rPr>
              <a:t>PODCAST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8133832-B2FC-CA44-BAA5-DB49107A8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2565400" y="3058887"/>
            <a:ext cx="6858003" cy="740227"/>
          </a:xfrm>
        </p:spPr>
        <p:txBody>
          <a:bodyPr>
            <a:normAutofit/>
          </a:bodyPr>
          <a:lstStyle/>
          <a:p>
            <a:pPr algn="ctr"/>
            <a:r>
              <a:rPr lang="da-DK" sz="3500" b="1" spc="200" dirty="0">
                <a:solidFill>
                  <a:srgbClr val="43782B"/>
                </a:solidFill>
                <a:latin typeface="Trebuchet MS" panose="020B0703020202090204" pitchFamily="34" charset="0"/>
              </a:rPr>
              <a:t>ORDKRAFT 28.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657098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DCBEF7D9-4ED9-6A46-8C07-4E46B1853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898" y="761999"/>
            <a:ext cx="7315200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5000" spc="200" dirty="0">
                <a:solidFill>
                  <a:srgbClr val="D80E8C"/>
                </a:solidFill>
              </a:rPr>
              <a:t>Nøglebegreber i podcastarbejdet</a:t>
            </a:r>
          </a:p>
          <a:p>
            <a:pPr marL="0" indent="0">
              <a:buNone/>
            </a:pPr>
            <a:r>
              <a:rPr lang="da-DK" sz="2300" spc="200" dirty="0">
                <a:solidFill>
                  <a:srgbClr val="D80E8C"/>
                </a:solidFill>
              </a:rPr>
              <a:t>Formater, lydlige virkemidler og flere analysegreb</a:t>
            </a:r>
            <a:endParaRPr lang="da-DK" sz="2300" dirty="0">
              <a:solidFill>
                <a:srgbClr val="D80E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545"/>
      </p:ext>
    </p:extLst>
  </p:cSld>
  <p:clrMapOvr>
    <a:masterClrMapping/>
  </p:clrMapOvr>
  <p:transition spd="slow" advClick="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EBC89-2F91-BA48-B436-1F745D083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200" dirty="0">
                <a:solidFill>
                  <a:srgbClr val="DBDD29"/>
                </a:solidFill>
              </a:rPr>
              <a:t>Formater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920705-C999-2844-BBC2-CA653344D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77555"/>
            <a:ext cx="7315200" cy="512064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De fleste podcasts er </a:t>
            </a:r>
            <a:r>
              <a:rPr lang="da-DK" b="1" dirty="0">
                <a:solidFill>
                  <a:srgbClr val="D80E8C"/>
                </a:solidFill>
              </a:rPr>
              <a:t>virkelighedsbaserede</a:t>
            </a:r>
            <a:r>
              <a:rPr lang="da-DK" dirty="0"/>
              <a:t>, sagprosa – men iscenesat i en blanding af passion, intimitet og fællesskab med lytterne.</a:t>
            </a:r>
          </a:p>
          <a:p>
            <a:pPr marL="0" indent="0">
              <a:buNone/>
            </a:pPr>
            <a:r>
              <a:rPr lang="da-DK" dirty="0"/>
              <a:t>To overordnede formater:</a:t>
            </a:r>
          </a:p>
          <a:p>
            <a:r>
              <a:rPr lang="da-DK" b="1" dirty="0" err="1"/>
              <a:t>Snakkepodcasts</a:t>
            </a:r>
            <a:r>
              <a:rPr lang="da-DK" dirty="0"/>
              <a:t> – monolog, interview, samtale</a:t>
            </a:r>
          </a:p>
          <a:p>
            <a:r>
              <a:rPr lang="da-DK" b="1" dirty="0" err="1"/>
              <a:t>Storytelling</a:t>
            </a:r>
            <a:r>
              <a:rPr lang="da-DK" b="1" dirty="0"/>
              <a:t>-podcasts</a:t>
            </a:r>
            <a:r>
              <a:rPr lang="da-DK" dirty="0"/>
              <a:t> – podcastdrama, podcastdokumentar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Eksempel: </a:t>
            </a:r>
            <a:r>
              <a:rPr lang="da-DK" i="1" dirty="0"/>
              <a:t>Mørkeland</a:t>
            </a:r>
            <a:r>
              <a:rPr lang="da-DK" dirty="0"/>
              <a:t>, episode 168 (2022) - </a:t>
            </a:r>
            <a:r>
              <a:rPr lang="da-DK" dirty="0">
                <a:hlinkClick r:id="rId2"/>
              </a:rPr>
              <a:t>https://podtail.com/da/podcast/morkeland/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Eksempel: </a:t>
            </a:r>
            <a:r>
              <a:rPr lang="da-DK" i="1" dirty="0"/>
              <a:t>Speditørens død – mysteriet om Morten Nielsen </a:t>
            </a:r>
            <a:r>
              <a:rPr lang="da-DK" dirty="0"/>
              <a:t>1:4 (2018) </a:t>
            </a:r>
            <a:r>
              <a:rPr lang="da-DK" dirty="0">
                <a:hlinkClick r:id="rId3"/>
              </a:rPr>
              <a:t>https://www.dr.dk/lyd/p1/speditoerens-doed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33562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F96F2-8A56-6E48-AD80-2F06E5E0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28163" cy="4601183"/>
          </a:xfrm>
        </p:spPr>
        <p:txBody>
          <a:bodyPr/>
          <a:lstStyle/>
          <a:p>
            <a:r>
              <a:rPr lang="da-DK" b="1" spc="200" dirty="0">
                <a:solidFill>
                  <a:srgbClr val="DBDD29"/>
                </a:solidFill>
              </a:rPr>
              <a:t>Lydlige virkemidler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92D820-CE37-7442-B15A-E15C81142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D80E8C"/>
                </a:solidFill>
              </a:rPr>
              <a:t>Stemmer</a:t>
            </a:r>
            <a:r>
              <a:rPr lang="da-DK" dirty="0"/>
              <a:t> – </a:t>
            </a:r>
            <a:r>
              <a:rPr lang="da-DK" dirty="0" err="1"/>
              <a:t>speaks</a:t>
            </a:r>
            <a:r>
              <a:rPr lang="da-DK" dirty="0"/>
              <a:t> og fri tale</a:t>
            </a:r>
          </a:p>
          <a:p>
            <a:r>
              <a:rPr lang="da-DK" b="1" dirty="0">
                <a:solidFill>
                  <a:srgbClr val="D80E8C"/>
                </a:solidFill>
              </a:rPr>
              <a:t>Musik</a:t>
            </a:r>
            <a:r>
              <a:rPr lang="da-DK" dirty="0"/>
              <a:t> – signaturmusik, </a:t>
            </a:r>
            <a:r>
              <a:rPr lang="da-DK" dirty="0" err="1"/>
              <a:t>skillere</a:t>
            </a:r>
            <a:r>
              <a:rPr lang="da-DK" dirty="0"/>
              <a:t>, underlægningsmusik og </a:t>
            </a:r>
            <a:r>
              <a:rPr lang="da-DK" dirty="0" err="1"/>
              <a:t>incidentalmusik</a:t>
            </a:r>
            <a:endParaRPr lang="da-DK" dirty="0"/>
          </a:p>
          <a:p>
            <a:r>
              <a:rPr lang="da-DK" b="1" dirty="0">
                <a:solidFill>
                  <a:srgbClr val="D80E8C"/>
                </a:solidFill>
              </a:rPr>
              <a:t>Andre lyde </a:t>
            </a:r>
            <a:r>
              <a:rPr lang="da-DK" dirty="0"/>
              <a:t>– reallyde, effektlyde og arkivklip</a:t>
            </a:r>
          </a:p>
        </p:txBody>
      </p:sp>
    </p:spTree>
    <p:extLst>
      <p:ext uri="{BB962C8B-B14F-4D97-AF65-F5344CB8AC3E}">
        <p14:creationId xmlns:p14="http://schemas.microsoft.com/office/powerpoint/2010/main" val="2068161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A237BF1-73E3-D64E-B597-DCAEFEF4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4977" t="15751" r="-1" b="8143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5EE327-70D4-CE4F-8919-267C45A1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1" y="1123837"/>
            <a:ext cx="2192869" cy="4601183"/>
          </a:xfrm>
        </p:spPr>
        <p:txBody>
          <a:bodyPr>
            <a:normAutofit/>
          </a:bodyPr>
          <a:lstStyle/>
          <a:p>
            <a:r>
              <a:rPr lang="da-DK" dirty="0"/>
              <a:t> </a:t>
            </a:r>
            <a:br>
              <a:rPr lang="da-DK" dirty="0"/>
            </a:br>
            <a:r>
              <a:rPr lang="da-DK" sz="25000" dirty="0">
                <a:solidFill>
                  <a:srgbClr val="DBDD29"/>
                </a:solidFill>
              </a:rPr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E4F645-6833-9241-80FE-0B7A911B3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 lnSpcReduction="10000"/>
          </a:bodyPr>
          <a:lstStyle/>
          <a:p>
            <a:endParaRPr lang="da-DK" dirty="0">
              <a:solidFill>
                <a:srgbClr val="D80E8C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rgbClr val="D80E8C"/>
                </a:solidFill>
              </a:rPr>
              <a:t>Lyt med og skriv i chatten</a:t>
            </a:r>
            <a:r>
              <a:rPr lang="da-DK" dirty="0"/>
              <a:t>: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Eksempel: </a:t>
            </a:r>
            <a:r>
              <a:rPr lang="da-DK" i="1" dirty="0"/>
              <a:t>Kvinden på isen</a:t>
            </a:r>
            <a:r>
              <a:rPr lang="da-DK" dirty="0"/>
              <a:t> (2014) - </a:t>
            </a:r>
            <a:r>
              <a:rPr lang="da-DK" dirty="0">
                <a:hlinkClick r:id="rId3"/>
              </a:rPr>
              <a:t>https://thirdear.dk/kvinden/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Dobbeltfortælling: Rikke </a:t>
            </a:r>
            <a:r>
              <a:rPr lang="da-DK" dirty="0" err="1"/>
              <a:t>Houds</a:t>
            </a:r>
            <a:r>
              <a:rPr lang="da-DK" dirty="0"/>
              <a:t> detektiviske nutidsfortælling anno 2014 og Karen Roos’ egen dagbogsfortælling fra 1932-33.</a:t>
            </a:r>
          </a:p>
          <a:p>
            <a:pPr marL="0" indent="0">
              <a:buNone/>
            </a:pPr>
            <a:r>
              <a:rPr lang="da-DK" dirty="0"/>
              <a:t>De første 5:27 min. indeholder en rekonstruktion/dramatisering af Karen Roos’ sidste tur til </a:t>
            </a:r>
            <a:r>
              <a:rPr lang="da-DK" dirty="0" err="1"/>
              <a:t>isfjorden</a:t>
            </a:r>
            <a:r>
              <a:rPr lang="da-DK" dirty="0"/>
              <a:t>.</a:t>
            </a:r>
          </a:p>
          <a:p>
            <a:pPr marL="0" indent="0">
              <a:buNone/>
            </a:pPr>
            <a:r>
              <a:rPr lang="da-DK" dirty="0"/>
              <a:t>Skriv notater i chatten til begyndelsens lyddesign:</a:t>
            </a:r>
          </a:p>
          <a:p>
            <a:r>
              <a:rPr lang="da-DK" b="1" dirty="0">
                <a:solidFill>
                  <a:srgbClr val="D80E8C"/>
                </a:solidFill>
              </a:rPr>
              <a:t>Stemmer</a:t>
            </a:r>
            <a:r>
              <a:rPr lang="da-DK" dirty="0"/>
              <a:t> (</a:t>
            </a:r>
            <a:r>
              <a:rPr lang="da-DK" dirty="0" err="1"/>
              <a:t>speaks</a:t>
            </a:r>
            <a:r>
              <a:rPr lang="da-DK" dirty="0"/>
              <a:t> og fri tale)</a:t>
            </a:r>
          </a:p>
          <a:p>
            <a:r>
              <a:rPr lang="da-DK" b="1" dirty="0">
                <a:solidFill>
                  <a:srgbClr val="D80E8C"/>
                </a:solidFill>
              </a:rPr>
              <a:t>Musik</a:t>
            </a:r>
            <a:r>
              <a:rPr lang="da-DK" dirty="0"/>
              <a:t> (signaturmusik, </a:t>
            </a:r>
            <a:r>
              <a:rPr lang="da-DK" dirty="0" err="1"/>
              <a:t>skillere</a:t>
            </a:r>
            <a:r>
              <a:rPr lang="da-DK" dirty="0"/>
              <a:t>, underlægningsmusik og </a:t>
            </a:r>
            <a:r>
              <a:rPr lang="da-DK" dirty="0" err="1"/>
              <a:t>incidentalmusik</a:t>
            </a:r>
            <a:r>
              <a:rPr lang="da-DK" dirty="0"/>
              <a:t>)</a:t>
            </a:r>
          </a:p>
          <a:p>
            <a:r>
              <a:rPr lang="da-DK" b="1" dirty="0">
                <a:solidFill>
                  <a:srgbClr val="D80E8C"/>
                </a:solidFill>
              </a:rPr>
              <a:t>Andre lyde (</a:t>
            </a:r>
            <a:r>
              <a:rPr lang="da-DK" dirty="0"/>
              <a:t>reallyde, effektlyde og arkivklip)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5626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73E9A-C1C0-8343-B7DC-8442E04C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055057" cy="4601183"/>
          </a:xfrm>
        </p:spPr>
        <p:txBody>
          <a:bodyPr/>
          <a:lstStyle/>
          <a:p>
            <a:r>
              <a:rPr lang="da-DK" b="1" spc="200" dirty="0">
                <a:solidFill>
                  <a:srgbClr val="DBDD29"/>
                </a:solidFill>
              </a:rPr>
              <a:t>Flere analysegreb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BFDB97-9617-144D-A24D-54F5032D7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FX</a:t>
            </a:r>
          </a:p>
          <a:p>
            <a:r>
              <a:rPr lang="da-DK" dirty="0"/>
              <a:t>Dramaturgi</a:t>
            </a:r>
          </a:p>
          <a:p>
            <a:r>
              <a:rPr lang="da-DK" dirty="0"/>
              <a:t>Fortælleforhold</a:t>
            </a:r>
          </a:p>
          <a:p>
            <a:r>
              <a:rPr lang="da-DK" dirty="0"/>
              <a:t>Sproganalyse</a:t>
            </a:r>
          </a:p>
          <a:p>
            <a:r>
              <a:rPr lang="da-DK" dirty="0"/>
              <a:t>Kommunikationsanalyse</a:t>
            </a:r>
          </a:p>
        </p:txBody>
      </p:sp>
    </p:spTree>
    <p:extLst>
      <p:ext uri="{BB962C8B-B14F-4D97-AF65-F5344CB8AC3E}">
        <p14:creationId xmlns:p14="http://schemas.microsoft.com/office/powerpoint/2010/main" val="4240716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A237BF1-73E3-D64E-B597-DCAEFEF4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4977" t="15751" r="-1" b="8143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5EE327-70D4-CE4F-8919-267C45A1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1" y="1123837"/>
            <a:ext cx="2192869" cy="4601183"/>
          </a:xfrm>
        </p:spPr>
        <p:txBody>
          <a:bodyPr>
            <a:normAutofit/>
          </a:bodyPr>
          <a:lstStyle/>
          <a:p>
            <a:r>
              <a:rPr lang="da-DK" dirty="0"/>
              <a:t> </a:t>
            </a:r>
            <a:br>
              <a:rPr lang="da-DK" dirty="0"/>
            </a:br>
            <a:r>
              <a:rPr lang="da-DK" sz="25000" dirty="0">
                <a:solidFill>
                  <a:srgbClr val="DBDD29"/>
                </a:solidFill>
              </a:rPr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E4F645-6833-9241-80FE-0B7A911B3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endParaRPr lang="da-DK" dirty="0">
              <a:solidFill>
                <a:srgbClr val="D80E8C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rgbClr val="D80E8C"/>
                </a:solidFill>
              </a:rPr>
              <a:t>Skriv i chatten</a:t>
            </a:r>
            <a:r>
              <a:rPr lang="da-DK" dirty="0"/>
              <a:t>: Hvis I har spørgsmål!</a:t>
            </a:r>
          </a:p>
        </p:txBody>
      </p:sp>
    </p:spTree>
    <p:extLst>
      <p:ext uri="{BB962C8B-B14F-4D97-AF65-F5344CB8AC3E}">
        <p14:creationId xmlns:p14="http://schemas.microsoft.com/office/powerpoint/2010/main" val="2380227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36FB60-AC7B-EA41-A417-ECFE93B0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spc="-100" dirty="0">
                <a:solidFill>
                  <a:srgbClr val="DBDD29"/>
                </a:solidFill>
              </a:rPr>
              <a:t>5 MINUTTERS PAUSE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1C27C27-8EFB-9A43-9D19-9C70F2C40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955" r="1" b="22450"/>
          <a:stretch/>
        </p:blipFill>
        <p:spPr>
          <a:xfrm>
            <a:off x="1069847" y="484632"/>
            <a:ext cx="10637520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3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A053D67-4EC5-6A46-94E3-A5E883C0CD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5" b="26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B6B395-F5D0-854D-A036-B3E08CF8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92" y="1123838"/>
            <a:ext cx="3451483" cy="2896834"/>
          </a:xfrm>
        </p:spPr>
        <p:txBody>
          <a:bodyPr anchor="b">
            <a:normAutofit/>
          </a:bodyPr>
          <a:lstStyle/>
          <a:p>
            <a:r>
              <a:rPr lang="da-DK" sz="6900" dirty="0">
                <a:solidFill>
                  <a:srgbClr val="DBDD29"/>
                </a:solidFill>
              </a:rPr>
              <a:t>ANALYSE</a:t>
            </a:r>
            <a:endParaRPr lang="da-DK" sz="69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3273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A237BF1-73E3-D64E-B597-DCAEFEF4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4977" t="15751" r="-1" b="8143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5EE327-70D4-CE4F-8919-267C45A1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1" y="1123837"/>
            <a:ext cx="2192869" cy="4601183"/>
          </a:xfrm>
        </p:spPr>
        <p:txBody>
          <a:bodyPr>
            <a:normAutofit/>
          </a:bodyPr>
          <a:lstStyle/>
          <a:p>
            <a:r>
              <a:rPr lang="da-DK" dirty="0"/>
              <a:t> </a:t>
            </a:r>
            <a:br>
              <a:rPr lang="da-DK" dirty="0"/>
            </a:br>
            <a:r>
              <a:rPr lang="da-DK" sz="25000" dirty="0">
                <a:solidFill>
                  <a:srgbClr val="DBDD29"/>
                </a:solidFill>
              </a:rPr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E4F645-6833-9241-80FE-0B7A911B3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endParaRPr lang="da-DK" dirty="0">
              <a:solidFill>
                <a:srgbClr val="D80E8C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rgbClr val="D80E8C"/>
                </a:solidFill>
              </a:rPr>
              <a:t>Skriv i chatten</a:t>
            </a:r>
            <a:r>
              <a:rPr lang="da-DK" dirty="0"/>
              <a:t>: Har I arbejdet med podcast i danskundervisningen? Hvis ja, skriv meget gerne med et par ord: Hvilket emne? Hvordan? Erfaringer?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8001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2365BA-C617-3249-85FE-6CB96700B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5814" y="1056875"/>
            <a:ext cx="6627377" cy="5039126"/>
          </a:xfrm>
        </p:spPr>
        <p:txBody>
          <a:bodyPr>
            <a:normAutofit fontScale="92500" lnSpcReduction="20000"/>
          </a:bodyPr>
          <a:lstStyle/>
          <a:p>
            <a:endParaRPr lang="da-DK" sz="1500" dirty="0"/>
          </a:p>
          <a:p>
            <a:pPr marL="0" indent="0">
              <a:buNone/>
            </a:pPr>
            <a:r>
              <a:rPr lang="da-DK" sz="2700" b="1" spc="200" dirty="0">
                <a:solidFill>
                  <a:srgbClr val="D80E8C"/>
                </a:solidFill>
              </a:rPr>
              <a:t>Hvorfor podcasts i dansk?</a:t>
            </a:r>
            <a:endParaRPr lang="da-DK" sz="2700" dirty="0">
              <a:solidFill>
                <a:srgbClr val="D80E8C"/>
              </a:solidFill>
            </a:endParaRPr>
          </a:p>
          <a:p>
            <a:pPr marL="0" indent="0">
              <a:buNone/>
            </a:pPr>
            <a:endParaRPr lang="da-DK" sz="1500" dirty="0"/>
          </a:p>
          <a:p>
            <a:r>
              <a:rPr lang="da-DK" sz="1500" dirty="0"/>
              <a:t>Tilgængelighed</a:t>
            </a:r>
          </a:p>
          <a:p>
            <a:r>
              <a:rPr lang="da-DK" sz="1500" dirty="0"/>
              <a:t>Motivation</a:t>
            </a:r>
          </a:p>
          <a:p>
            <a:r>
              <a:rPr lang="da-DK" sz="1500" dirty="0"/>
              <a:t>Variation</a:t>
            </a:r>
          </a:p>
          <a:p>
            <a:r>
              <a:rPr lang="da-DK" sz="1500" dirty="0"/>
              <a:t>Sprog, litteratur, medier</a:t>
            </a:r>
          </a:p>
          <a:p>
            <a:r>
              <a:rPr lang="da-DK" sz="1500" dirty="0"/>
              <a:t>Værklæsning</a:t>
            </a:r>
          </a:p>
          <a:p>
            <a:r>
              <a:rPr lang="da-DK" sz="1500" dirty="0"/>
              <a:t>Multimodalitet</a:t>
            </a:r>
          </a:p>
          <a:p>
            <a:r>
              <a:rPr lang="da-DK" sz="1500" dirty="0"/>
              <a:t>Remediering</a:t>
            </a:r>
          </a:p>
          <a:p>
            <a:r>
              <a:rPr lang="da-DK" sz="1500" dirty="0"/>
              <a:t>Oplagt til tværfaglighed</a:t>
            </a:r>
          </a:p>
          <a:p>
            <a:r>
              <a:rPr lang="da-DK" sz="1500" dirty="0"/>
              <a:t>Skriftlighed og mundtlighed</a:t>
            </a:r>
          </a:p>
          <a:p>
            <a:r>
              <a:rPr lang="da-DK" sz="1500" dirty="0"/>
              <a:t>Stimulerer fantasi og kreativitet</a:t>
            </a:r>
          </a:p>
          <a:p>
            <a:r>
              <a:rPr lang="da-DK" sz="1500" dirty="0"/>
              <a:t>Formidling - af viden, oplevelser, erfaringer</a:t>
            </a:r>
          </a:p>
          <a:p>
            <a:r>
              <a:rPr lang="da-DK" sz="1500" dirty="0"/>
              <a:t>Inkluderer mange elevtyper</a:t>
            </a:r>
          </a:p>
          <a:p>
            <a:r>
              <a:rPr lang="da-DK" sz="1500" dirty="0"/>
              <a:t>...</a:t>
            </a:r>
          </a:p>
          <a:p>
            <a:endParaRPr lang="da-DK" sz="700" dirty="0"/>
          </a:p>
          <a:p>
            <a:endParaRPr lang="da-DK" sz="7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7127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EDBA180-F7F5-43E0-B455-5FC16E257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CA42AC7-0102-4C6B-A360-D98DDCD5D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8874233" cy="5334001"/>
          </a:xfrm>
          <a:custGeom>
            <a:avLst/>
            <a:gdLst>
              <a:gd name="connsiteX0" fmla="*/ 0 w 8874233"/>
              <a:gd name="connsiteY0" fmla="*/ 0 h 5334001"/>
              <a:gd name="connsiteX1" fmla="*/ 1126566 w 8874233"/>
              <a:gd name="connsiteY1" fmla="*/ 0 h 5334001"/>
              <a:gd name="connsiteX2" fmla="*/ 7534656 w 8874233"/>
              <a:gd name="connsiteY2" fmla="*/ 0 h 5334001"/>
              <a:gd name="connsiteX3" fmla="*/ 8874233 w 8874233"/>
              <a:gd name="connsiteY3" fmla="*/ 0 h 5334001"/>
              <a:gd name="connsiteX4" fmla="*/ 7858591 w 8874233"/>
              <a:gd name="connsiteY4" fmla="*/ 5334001 h 5334001"/>
              <a:gd name="connsiteX5" fmla="*/ 7534656 w 8874233"/>
              <a:gd name="connsiteY5" fmla="*/ 5334001 h 5334001"/>
              <a:gd name="connsiteX6" fmla="*/ 590 w 8874233"/>
              <a:gd name="connsiteY6" fmla="*/ 5334001 h 5334001"/>
              <a:gd name="connsiteX7" fmla="*/ 0 w 8874233"/>
              <a:gd name="connsiteY7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74233" h="5334001">
                <a:moveTo>
                  <a:pt x="0" y="0"/>
                </a:moveTo>
                <a:lnTo>
                  <a:pt x="1126566" y="0"/>
                </a:lnTo>
                <a:lnTo>
                  <a:pt x="7534656" y="0"/>
                </a:lnTo>
                <a:lnTo>
                  <a:pt x="8874233" y="0"/>
                </a:lnTo>
                <a:lnTo>
                  <a:pt x="7858591" y="5334001"/>
                </a:lnTo>
                <a:lnTo>
                  <a:pt x="7534656" y="5334001"/>
                </a:lnTo>
                <a:lnTo>
                  <a:pt x="590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C2C593B-8743-0D4F-83B9-E5B4AE0AD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469" y="758953"/>
            <a:ext cx="2786615" cy="5330952"/>
          </a:xfrm>
        </p:spPr>
        <p:txBody>
          <a:bodyPr anchor="b">
            <a:normAutofit/>
          </a:bodyPr>
          <a:lstStyle/>
          <a:p>
            <a:r>
              <a:rPr lang="da-DK" sz="4000" b="1" spc="200" dirty="0">
                <a:solidFill>
                  <a:srgbClr val="D0D72D"/>
                </a:solidFill>
              </a:rPr>
              <a:t>DAGENS PROGRAM</a:t>
            </a:r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FA4711D4-D8CA-A246-A1AD-013941F5D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84" y="1058716"/>
            <a:ext cx="7672086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000" b="1" spc="200" dirty="0">
                <a:solidFill>
                  <a:srgbClr val="DBDD29"/>
                </a:solidFill>
              </a:rPr>
              <a:t>DISPOSITION</a:t>
            </a:r>
          </a:p>
          <a:p>
            <a:pPr marL="0" indent="0">
              <a:buNone/>
            </a:pPr>
            <a:r>
              <a:rPr lang="da-DK" sz="2600" spc="200" dirty="0">
                <a:solidFill>
                  <a:schemeClr val="bg1"/>
                </a:solidFill>
              </a:rPr>
              <a:t>Intro:</a:t>
            </a:r>
          </a:p>
          <a:p>
            <a:pPr lvl="1"/>
            <a:r>
              <a:rPr lang="da-DK" sz="2000" spc="200" dirty="0">
                <a:solidFill>
                  <a:schemeClr val="bg1"/>
                </a:solidFill>
              </a:rPr>
              <a:t>Podcast – hvad er det?</a:t>
            </a:r>
          </a:p>
          <a:p>
            <a:pPr lvl="1">
              <a:buFontTx/>
              <a:buChar char="-"/>
            </a:pPr>
            <a:r>
              <a:rPr lang="da-DK" sz="2000" spc="200" dirty="0">
                <a:solidFill>
                  <a:schemeClr val="bg1"/>
                </a:solidFill>
              </a:rPr>
              <a:t>Historiske hovedlinjer</a:t>
            </a:r>
          </a:p>
          <a:p>
            <a:pPr marL="0" indent="0">
              <a:buNone/>
            </a:pPr>
            <a:r>
              <a:rPr lang="da-DK" sz="2600" spc="200" dirty="0">
                <a:solidFill>
                  <a:schemeClr val="bg1"/>
                </a:solidFill>
              </a:rPr>
              <a:t>Teori:</a:t>
            </a:r>
          </a:p>
          <a:p>
            <a:pPr lvl="1">
              <a:buFontTx/>
              <a:buChar char="-"/>
            </a:pPr>
            <a:r>
              <a:rPr lang="da-DK" sz="2000" spc="200" dirty="0">
                <a:solidFill>
                  <a:schemeClr val="bg1"/>
                </a:solidFill>
              </a:rPr>
              <a:t>Nøglebegreber i podcastarbejdet: Formater, lydlige virkemidler og flere analysegreb </a:t>
            </a:r>
          </a:p>
          <a:p>
            <a:pPr marL="0" indent="0">
              <a:buNone/>
            </a:pPr>
            <a:r>
              <a:rPr lang="da-DK" sz="2600" spc="200" dirty="0">
                <a:solidFill>
                  <a:schemeClr val="bg1"/>
                </a:solidFill>
              </a:rPr>
              <a:t>Analyse:</a:t>
            </a:r>
            <a:endParaRPr lang="da-DK" sz="2400" spc="200" dirty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da-DK" sz="2000" spc="200" dirty="0">
                <a:solidFill>
                  <a:schemeClr val="bg1"/>
                </a:solidFill>
              </a:rPr>
              <a:t>Gode rammer og værktøjer </a:t>
            </a:r>
          </a:p>
          <a:p>
            <a:pPr lvl="1">
              <a:buFontTx/>
              <a:buChar char="-"/>
            </a:pPr>
            <a:r>
              <a:rPr lang="da-DK" sz="2000" spc="200" dirty="0">
                <a:solidFill>
                  <a:schemeClr val="bg1"/>
                </a:solidFill>
              </a:rPr>
              <a:t>Smagsprøver på og ideer til model </a:t>
            </a:r>
            <a:r>
              <a:rPr lang="da-DK" sz="2000" b="1" spc="200" dirty="0">
                <a:solidFill>
                  <a:srgbClr val="DBDD29"/>
                </a:solidFill>
              </a:rPr>
              <a:t>Small</a:t>
            </a:r>
            <a:r>
              <a:rPr lang="da-DK" sz="2000" spc="200" dirty="0">
                <a:solidFill>
                  <a:schemeClr val="bg1"/>
                </a:solidFill>
              </a:rPr>
              <a:t>, </a:t>
            </a:r>
            <a:r>
              <a:rPr lang="da-DK" sz="2000" b="1" spc="200" dirty="0">
                <a:solidFill>
                  <a:srgbClr val="DBDD29"/>
                </a:solidFill>
              </a:rPr>
              <a:t>Medium</a:t>
            </a:r>
            <a:r>
              <a:rPr lang="da-DK" sz="2000" spc="200" dirty="0">
                <a:solidFill>
                  <a:schemeClr val="bg1"/>
                </a:solidFill>
              </a:rPr>
              <a:t> og </a:t>
            </a:r>
            <a:r>
              <a:rPr lang="da-DK" sz="2000" b="1" spc="200" dirty="0">
                <a:solidFill>
                  <a:srgbClr val="DBDD29"/>
                </a:solidFill>
              </a:rPr>
              <a:t>Large</a:t>
            </a:r>
            <a:r>
              <a:rPr lang="da-DK" sz="2000" spc="200" dirty="0">
                <a:solidFill>
                  <a:schemeClr val="bg1"/>
                </a:solidFill>
              </a:rPr>
              <a:t>: Fra gode links, over værk- og remedieringsanalyse til all-</a:t>
            </a:r>
            <a:r>
              <a:rPr lang="da-DK" sz="2000" spc="200" dirty="0" err="1">
                <a:solidFill>
                  <a:schemeClr val="bg1"/>
                </a:solidFill>
              </a:rPr>
              <a:t>inclusive</a:t>
            </a:r>
            <a:r>
              <a:rPr lang="da-DK" sz="2000" spc="200" dirty="0">
                <a:solidFill>
                  <a:schemeClr val="bg1"/>
                </a:solidFill>
              </a:rPr>
              <a:t> podcastforløb</a:t>
            </a:r>
          </a:p>
          <a:p>
            <a:pPr marL="0" indent="0">
              <a:buNone/>
            </a:pPr>
            <a:endParaRPr lang="da-DK" sz="2600" spc="2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EAD543-1503-4630-AAE6-E315D68A5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1945668"/>
      </p:ext>
    </p:extLst>
  </p:cSld>
  <p:clrMapOvr>
    <a:masterClrMapping/>
  </p:clrMapOvr>
  <p:transition spd="slow">
    <p:strip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4A0A9-C8E3-DA49-8F58-C95AF371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/>
          <a:lstStyle/>
          <a:p>
            <a:r>
              <a:rPr lang="da-DK" b="1" spc="200">
                <a:solidFill>
                  <a:srgbClr val="DBDD29"/>
                </a:solidFill>
              </a:rPr>
              <a:t>Gode rammer og værktøjer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6AC800-17C0-AA4D-ABEE-342B19C33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a-DK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chemeClr val="accent1"/>
                </a:solidFill>
              </a:rPr>
              <a:t>Gode rammer: </a:t>
            </a:r>
          </a:p>
          <a:p>
            <a:r>
              <a:rPr lang="da-DK" sz="1600" dirty="0">
                <a:solidFill>
                  <a:schemeClr val="tx1"/>
                </a:solidFill>
              </a:rPr>
              <a:t>Skab en særlig stemning i klassen, når I skal lytte! Hvordan skal stolene stå? Kan lokalet mørklægges? Kan der tænkes i alternativ belysning? Kan der lukkes ned for forstyrrende </a:t>
            </a:r>
            <a:r>
              <a:rPr lang="da-DK" sz="1600" dirty="0" err="1">
                <a:solidFill>
                  <a:schemeClr val="tx1"/>
                </a:solidFill>
              </a:rPr>
              <a:t>devices</a:t>
            </a:r>
            <a:r>
              <a:rPr lang="da-DK" sz="1600" dirty="0">
                <a:solidFill>
                  <a:schemeClr val="tx1"/>
                </a:solidFill>
              </a:rPr>
              <a:t>? Afbrydelser undervejs? </a:t>
            </a:r>
            <a:r>
              <a:rPr lang="en-US" sz="1600" dirty="0" err="1">
                <a:solidFill>
                  <a:schemeClr val="tx1"/>
                </a:solidFill>
              </a:rPr>
              <a:t>Kun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noter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på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papir</a:t>
            </a:r>
            <a:r>
              <a:rPr lang="en-US" sz="1600" dirty="0">
                <a:solidFill>
                  <a:schemeClr val="tx1"/>
                </a:solidFill>
              </a:rPr>
              <a:t>?</a:t>
            </a:r>
          </a:p>
          <a:p>
            <a:r>
              <a:rPr lang="da-DK" sz="1600" dirty="0">
                <a:solidFill>
                  <a:schemeClr val="tx1"/>
                </a:solidFill>
              </a:rPr>
              <a:t>Man skal lære at lytte! Regn med flere gennemlytninger af en podcast, der skal analyseres.</a:t>
            </a:r>
          </a:p>
          <a:p>
            <a:r>
              <a:rPr lang="da-DK" sz="1600" dirty="0">
                <a:solidFill>
                  <a:schemeClr val="tx1"/>
                </a:solidFill>
              </a:rPr>
              <a:t>Notatteknik: Eleverne skal have at vide, hvad de skal lytte efter og tage notater til.</a:t>
            </a:r>
          </a:p>
          <a:p>
            <a:r>
              <a:rPr lang="da-DK" sz="1600" dirty="0">
                <a:solidFill>
                  <a:schemeClr val="tx1"/>
                </a:solidFill>
              </a:rPr>
              <a:t>Næranalyse af mindre passager (få minutter) skaber fokus, appellerer til grundighed og blik for detaljen.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1450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2E40A-50F4-F549-BB46-1C19921C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0BFAEE5-69A5-F04A-BF3C-94F4E6166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318" y="-907542"/>
            <a:ext cx="7315200" cy="5120640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accent1"/>
                </a:solidFill>
              </a:rPr>
              <a:t>Gode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værktøjer</a:t>
            </a:r>
            <a:r>
              <a:rPr lang="en-US" b="1" dirty="0">
                <a:solidFill>
                  <a:schemeClr val="accent1"/>
                </a:solidFill>
              </a:rPr>
              <a:t>:</a:t>
            </a:r>
            <a:r>
              <a:rPr lang="da-DK" sz="1100" b="1" dirty="0">
                <a:solidFill>
                  <a:schemeClr val="accent1"/>
                </a:solidFill>
              </a:rPr>
              <a:t> </a:t>
            </a:r>
          </a:p>
          <a:p>
            <a:r>
              <a:rPr lang="da-DK" dirty="0">
                <a:solidFill>
                  <a:schemeClr val="tx1"/>
                </a:solidFill>
              </a:rPr>
              <a:t>Tidskoder (dokumentation, orientering)</a:t>
            </a:r>
          </a:p>
          <a:p>
            <a:r>
              <a:rPr lang="da-DK" dirty="0">
                <a:solidFill>
                  <a:schemeClr val="tx1"/>
                </a:solidFill>
              </a:rPr>
              <a:t>Registreringsskema (fastholder indtryk, giver overblik)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AE4E311-CE88-C741-A68E-E3C7ECE1A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664" y="3163932"/>
            <a:ext cx="5434854" cy="332884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C2E3954-E962-C147-B6A8-CCCAD4A3D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349" y="2304032"/>
            <a:ext cx="6571169" cy="56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11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68B11-9724-D343-8F90-8AA0B0E02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75" y="1123837"/>
            <a:ext cx="3216402" cy="4601183"/>
          </a:xfrm>
        </p:spPr>
        <p:txBody>
          <a:bodyPr>
            <a:normAutofit/>
          </a:bodyPr>
          <a:lstStyle/>
          <a:p>
            <a:r>
              <a:rPr lang="da-DK" sz="3400" b="1" spc="200" dirty="0">
                <a:solidFill>
                  <a:schemeClr val="bg1"/>
                </a:solidFill>
              </a:rPr>
              <a:t>Smagsprøver på og ideer til model </a:t>
            </a:r>
            <a:r>
              <a:rPr lang="da-DK" sz="3400" b="1" spc="200" dirty="0">
                <a:solidFill>
                  <a:srgbClr val="DBDD29"/>
                </a:solidFill>
              </a:rPr>
              <a:t>Small</a:t>
            </a:r>
            <a:r>
              <a:rPr lang="da-DK" sz="3400" b="1" spc="200" dirty="0">
                <a:solidFill>
                  <a:schemeClr val="bg1"/>
                </a:solidFill>
              </a:rPr>
              <a:t>,</a:t>
            </a:r>
            <a:r>
              <a:rPr lang="da-DK" sz="3400" b="1" spc="200" dirty="0">
                <a:solidFill>
                  <a:srgbClr val="DBDD29"/>
                </a:solidFill>
              </a:rPr>
              <a:t> Medium </a:t>
            </a:r>
            <a:r>
              <a:rPr lang="da-DK" sz="3400" b="1" spc="200" dirty="0">
                <a:solidFill>
                  <a:schemeClr val="bg1"/>
                </a:solidFill>
              </a:rPr>
              <a:t>og</a:t>
            </a:r>
            <a:r>
              <a:rPr lang="da-DK" sz="3400" b="1" spc="200" dirty="0">
                <a:solidFill>
                  <a:srgbClr val="DBDD29"/>
                </a:solidFill>
              </a:rPr>
              <a:t> Large</a:t>
            </a:r>
            <a:endParaRPr lang="da-DK" sz="3400" dirty="0">
              <a:solidFill>
                <a:srgbClr val="DBDD29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900524-612A-B14C-8F3D-2145034FF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/>
          <a:lstStyle/>
          <a:p>
            <a:pPr marL="0" indent="0" algn="ctr">
              <a:buNone/>
            </a:pPr>
            <a:endParaRPr lang="da-DK" dirty="0">
              <a:solidFill>
                <a:srgbClr val="D80E8C"/>
              </a:solidFill>
            </a:endParaRPr>
          </a:p>
        </p:txBody>
      </p:sp>
      <p:sp>
        <p:nvSpPr>
          <p:cNvPr id="4" name="Højre-venstrepil 3">
            <a:extLst>
              <a:ext uri="{FF2B5EF4-FFF2-40B4-BE49-F238E27FC236}">
                <a16:creationId xmlns:a16="http://schemas.microsoft.com/office/drawing/2014/main" id="{FBE220CD-5D27-4343-A000-2EB0B8B586CA}"/>
              </a:ext>
            </a:extLst>
          </p:cNvPr>
          <p:cNvSpPr/>
          <p:nvPr/>
        </p:nvSpPr>
        <p:spPr>
          <a:xfrm flipH="1">
            <a:off x="4225615" y="1938130"/>
            <a:ext cx="6602506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6BFA41E-BA0E-D442-9B47-F7468F3DC6EA}"/>
              </a:ext>
            </a:extLst>
          </p:cNvPr>
          <p:cNvSpPr txBox="1"/>
          <p:nvPr/>
        </p:nvSpPr>
        <p:spPr>
          <a:xfrm>
            <a:off x="4188974" y="873251"/>
            <a:ext cx="1376939" cy="9157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sz="4000" dirty="0">
                <a:solidFill>
                  <a:srgbClr val="D80E8C"/>
                </a:solidFill>
              </a:rPr>
              <a:t>XS-S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2E446C2-7420-3047-AEA7-1DA029585C3D}"/>
              </a:ext>
            </a:extLst>
          </p:cNvPr>
          <p:cNvSpPr txBox="1"/>
          <p:nvPr/>
        </p:nvSpPr>
        <p:spPr>
          <a:xfrm>
            <a:off x="7085670" y="875207"/>
            <a:ext cx="993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D80E8C"/>
                </a:solidFill>
              </a:rPr>
              <a:t>M</a:t>
            </a:r>
            <a:endParaRPr lang="da-DK" sz="400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697EDF2-7735-5E4E-8EEB-20AED8B359AF}"/>
              </a:ext>
            </a:extLst>
          </p:cNvPr>
          <p:cNvSpPr txBox="1"/>
          <p:nvPr/>
        </p:nvSpPr>
        <p:spPr>
          <a:xfrm>
            <a:off x="9451182" y="921953"/>
            <a:ext cx="1376939" cy="9157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sz="4000" dirty="0">
                <a:solidFill>
                  <a:srgbClr val="D80E8C"/>
                </a:solidFill>
              </a:rPr>
              <a:t>L-XL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B7A9C6A-478B-C142-8E59-A810083AA50A}"/>
              </a:ext>
            </a:extLst>
          </p:cNvPr>
          <p:cNvSpPr txBox="1"/>
          <p:nvPr/>
        </p:nvSpPr>
        <p:spPr>
          <a:xfrm>
            <a:off x="6069863" y="2654285"/>
            <a:ext cx="24052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Enkeltepisode</a:t>
            </a:r>
          </a:p>
          <a:p>
            <a:pPr algn="ctr"/>
            <a:r>
              <a:rPr lang="da-DK" dirty="0"/>
              <a:t>Værkanalyse</a:t>
            </a:r>
          </a:p>
          <a:p>
            <a:pPr algn="ctr"/>
            <a:r>
              <a:rPr lang="da-DK" dirty="0"/>
              <a:t>Remediering</a:t>
            </a:r>
          </a:p>
          <a:p>
            <a:pPr algn="ctr"/>
            <a:r>
              <a:rPr lang="da-DK" dirty="0">
                <a:solidFill>
                  <a:srgbClr val="D80E8C"/>
                </a:solidFill>
              </a:rPr>
              <a:t>2-5 moduler</a:t>
            </a:r>
          </a:p>
          <a:p>
            <a:pPr algn="ctr"/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E12FC7D-FABD-7346-BAFF-13D5625441C3}"/>
              </a:ext>
            </a:extLst>
          </p:cNvPr>
          <p:cNvSpPr txBox="1"/>
          <p:nvPr/>
        </p:nvSpPr>
        <p:spPr>
          <a:xfrm>
            <a:off x="9144000" y="2657115"/>
            <a:ext cx="2040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Podcastforløb</a:t>
            </a:r>
          </a:p>
          <a:p>
            <a:pPr algn="ctr"/>
            <a:r>
              <a:rPr lang="da-DK" dirty="0"/>
              <a:t>Evt. inddragelse af andre teksttyper</a:t>
            </a:r>
          </a:p>
          <a:p>
            <a:pPr algn="ctr"/>
            <a:r>
              <a:rPr lang="da-DK" dirty="0"/>
              <a:t>Produktivt element</a:t>
            </a:r>
          </a:p>
          <a:p>
            <a:pPr algn="ctr"/>
            <a:r>
              <a:rPr lang="da-DK" dirty="0">
                <a:solidFill>
                  <a:srgbClr val="D80E8C"/>
                </a:solidFill>
              </a:rPr>
              <a:t>5-15 moduler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F7D7E0E-8589-1049-B210-55D87F69A221}"/>
              </a:ext>
            </a:extLst>
          </p:cNvPr>
          <p:cNvSpPr txBox="1"/>
          <p:nvPr/>
        </p:nvSpPr>
        <p:spPr>
          <a:xfrm>
            <a:off x="3869268" y="2690300"/>
            <a:ext cx="202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Lydligt supplement</a:t>
            </a:r>
          </a:p>
          <a:p>
            <a:pPr algn="ctr"/>
            <a:r>
              <a:rPr lang="da-DK" dirty="0"/>
              <a:t>Del af et tema </a:t>
            </a:r>
          </a:p>
          <a:p>
            <a:pPr algn="ctr"/>
            <a:r>
              <a:rPr lang="da-DK" dirty="0">
                <a:solidFill>
                  <a:srgbClr val="D80E8C"/>
                </a:solidFill>
              </a:rPr>
              <a:t>1-2 moduler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ED39BCA1-F610-2646-8743-11550258D804}"/>
              </a:ext>
            </a:extLst>
          </p:cNvPr>
          <p:cNvSpPr txBox="1"/>
          <p:nvPr/>
        </p:nvSpPr>
        <p:spPr>
          <a:xfrm>
            <a:off x="3971244" y="4959720"/>
            <a:ext cx="731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D80E8C"/>
                </a:solidFill>
              </a:rPr>
              <a:t>Parametre som:</a:t>
            </a:r>
          </a:p>
          <a:p>
            <a:r>
              <a:rPr lang="da-DK" dirty="0"/>
              <a:t>Klasse? Klassetrin? Hvad motiverer klassen? Mulighed for tværfagligt samarbejde? Hvad kan vi nå? Hvor meget vil jeg kaste mig ud i? Etc. </a:t>
            </a:r>
          </a:p>
        </p:txBody>
      </p:sp>
    </p:spTree>
    <p:extLst>
      <p:ext uri="{BB962C8B-B14F-4D97-AF65-F5344CB8AC3E}">
        <p14:creationId xmlns:p14="http://schemas.microsoft.com/office/powerpoint/2010/main" val="1819997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D926E6-9825-3544-8E99-22268CA3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200" dirty="0">
                <a:solidFill>
                  <a:schemeClr val="bg1"/>
                </a:solidFill>
              </a:rPr>
              <a:t>Model </a:t>
            </a:r>
            <a:r>
              <a:rPr lang="da-DK" b="1" spc="200" dirty="0">
                <a:solidFill>
                  <a:srgbClr val="DBDD29"/>
                </a:solidFill>
              </a:rPr>
              <a:t>Small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3308F5-8F56-974D-BC3F-9A2945DE9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9B8906-A3F7-2F4F-87A7-D80AE9910F5A}"/>
              </a:ext>
            </a:extLst>
          </p:cNvPr>
          <p:cNvSpPr/>
          <p:nvPr/>
        </p:nvSpPr>
        <p:spPr>
          <a:xfrm>
            <a:off x="4069975" y="1123837"/>
            <a:ext cx="749449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latin typeface="+mj-lt"/>
                <a:cs typeface="Calibri" panose="020F0502020204030204" pitchFamily="34" charset="0"/>
              </a:rPr>
              <a:t>Podcasts kan supplere og perspektivere danskfaglige forløb. Brug fx -</a:t>
            </a:r>
          </a:p>
          <a:p>
            <a:endParaRPr lang="da-DK" sz="1400" dirty="0">
              <a:latin typeface="+mj-lt"/>
              <a:cs typeface="Calibri" panose="020F0502020204030204" pitchFamily="34" charset="0"/>
            </a:endParaRPr>
          </a:p>
          <a:p>
            <a:endParaRPr lang="da-DK" sz="1400" dirty="0">
              <a:latin typeface="+mj-lt"/>
              <a:cs typeface="Calibri" panose="020F0502020204030204" pitchFamily="34" charset="0"/>
            </a:endParaRPr>
          </a:p>
          <a:p>
            <a:endParaRPr lang="da-DK" sz="1400" dirty="0">
              <a:latin typeface="+mj-lt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da-DK" sz="14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da-DK" sz="1400" b="1" dirty="0">
                <a:solidFill>
                  <a:srgbClr val="D80E8C"/>
                </a:solidFill>
                <a:latin typeface="+mj-lt"/>
                <a:cs typeface="Calibri" panose="020F0502020204030204" pitchFamily="34" charset="0"/>
              </a:rPr>
              <a:t>IND I SJÆLEN – UD I VERDEN</a:t>
            </a:r>
            <a:r>
              <a:rPr lang="da-DK" sz="1400" dirty="0">
                <a:latin typeface="+mj-lt"/>
                <a:cs typeface="Calibri" panose="020F0502020204030204" pitchFamily="34" charset="0"/>
              </a:rPr>
              <a:t>, hvor Tony Andersen og Steen Beck diskuterer og perspektiverer H.C. Andersen-eventyr. En podcast pr. eventyr. De fleste på 40-50 min. </a:t>
            </a:r>
            <a:r>
              <a:rPr lang="da-DK" sz="1400" dirty="0">
                <a:latin typeface="+mj-lt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https://www.hcapodcast.dk</a:t>
            </a:r>
            <a:endParaRPr lang="da-DK" sz="1400" dirty="0">
              <a:latin typeface="+mj-lt"/>
              <a:cs typeface="Calibri" panose="020F0502020204030204" pitchFamily="34" charset="0"/>
            </a:endParaRPr>
          </a:p>
          <a:p>
            <a:endParaRPr lang="da-DK" sz="1400" dirty="0">
              <a:latin typeface="+mj-lt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da-DK" sz="14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da-DK" sz="1400" b="1" dirty="0">
                <a:solidFill>
                  <a:srgbClr val="D80E8C"/>
                </a:solidFill>
                <a:latin typeface="+mj-lt"/>
                <a:cs typeface="Calibri" panose="020F0502020204030204" pitchFamily="34" charset="0"/>
              </a:rPr>
              <a:t>DET MODERNE SAMMENBRUD </a:t>
            </a:r>
            <a:r>
              <a:rPr lang="da-DK" sz="1400" dirty="0">
                <a:latin typeface="+mj-lt"/>
                <a:cs typeface="Calibri" panose="020F0502020204030204" pitchFamily="34" charset="0"/>
              </a:rPr>
              <a:t>(5 episoder á 47-57 min.), hvor Klaus Rothstein opsøger de afgørende steder, hvor Georg Brandes og Victoria </a:t>
            </a:r>
            <a:r>
              <a:rPr lang="da-DK" sz="1400" dirty="0" err="1">
                <a:latin typeface="+mj-lt"/>
                <a:cs typeface="Calibri" panose="020F0502020204030204" pitchFamily="34" charset="0"/>
              </a:rPr>
              <a:t>Benedictssons</a:t>
            </a:r>
            <a:r>
              <a:rPr lang="da-DK" sz="1400" dirty="0">
                <a:latin typeface="+mj-lt"/>
                <a:cs typeface="Calibri" panose="020F0502020204030204" pitchFamily="34" charset="0"/>
              </a:rPr>
              <a:t>  drama udspillede sig. </a:t>
            </a:r>
            <a:r>
              <a:rPr lang="da-DK" sz="1400" dirty="0">
                <a:latin typeface="+mj-lt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https://www.dr.dk/lyd/p2/det-moderne-sammenbrud</a:t>
            </a:r>
            <a:endParaRPr lang="da-DK" sz="1400" dirty="0">
              <a:latin typeface="+mj-lt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da-DK" sz="1400" dirty="0">
              <a:latin typeface="+mj-lt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da-DK" sz="1400" dirty="0">
                <a:latin typeface="+mj-lt"/>
              </a:rPr>
              <a:t> </a:t>
            </a:r>
            <a:r>
              <a:rPr lang="da-DK" sz="1400" b="1" dirty="0">
                <a:solidFill>
                  <a:srgbClr val="D80E8C"/>
                </a:solidFill>
                <a:latin typeface="+mj-lt"/>
              </a:rPr>
              <a:t>SOM MAN SIGER</a:t>
            </a:r>
            <a:r>
              <a:rPr lang="da-DK" sz="1400" dirty="0">
                <a:latin typeface="+mj-lt"/>
              </a:rPr>
              <a:t>, hvor sprogforsker Michael Ejstrup guider gennem dansk talesprog i 30 podcasts (15-20 min.) - </a:t>
            </a:r>
            <a:r>
              <a:rPr lang="da-DK" sz="140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https://sommansiger.podbean.com</a:t>
            </a:r>
            <a:endParaRPr lang="da-DK" sz="1400" dirty="0">
              <a:latin typeface="+mj-lt"/>
            </a:endParaRPr>
          </a:p>
          <a:p>
            <a:pPr>
              <a:buFont typeface="Wingdings" pitchFamily="2" charset="2"/>
              <a:buChar char="§"/>
            </a:pPr>
            <a:endParaRPr lang="da-DK" sz="1400" dirty="0">
              <a:latin typeface="+mj-lt"/>
              <a:cs typeface="Calibri" panose="020F0502020204030204" pitchFamily="34" charset="0"/>
            </a:endParaRPr>
          </a:p>
          <a:p>
            <a:endParaRPr lang="da-DK" sz="1400" dirty="0">
              <a:latin typeface="+mj-lt"/>
              <a:cs typeface="Calibri" panose="020F0502020204030204" pitchFamily="34" charset="0"/>
            </a:endParaRPr>
          </a:p>
          <a:p>
            <a:pPr lvl="1">
              <a:buFontTx/>
              <a:buChar char="-"/>
            </a:pPr>
            <a:endParaRPr lang="da-DK" sz="2000" spc="200" dirty="0"/>
          </a:p>
        </p:txBody>
      </p:sp>
    </p:spTree>
    <p:extLst>
      <p:ext uri="{BB962C8B-B14F-4D97-AF65-F5344CB8AC3E}">
        <p14:creationId xmlns:p14="http://schemas.microsoft.com/office/powerpoint/2010/main" val="3510417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4AE87-8F32-2C44-9CA3-58D16F56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200" dirty="0">
                <a:solidFill>
                  <a:schemeClr val="bg1"/>
                </a:solidFill>
              </a:rPr>
              <a:t>Model </a:t>
            </a:r>
            <a:r>
              <a:rPr lang="da-DK" b="1" spc="200" dirty="0">
                <a:solidFill>
                  <a:srgbClr val="DBDD29"/>
                </a:solidFill>
              </a:rPr>
              <a:t>Medium</a:t>
            </a:r>
            <a:br>
              <a:rPr lang="da-DK" dirty="0">
                <a:solidFill>
                  <a:srgbClr val="DBDD29"/>
                </a:solidFill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3D454B-4FBA-594F-8AF9-C44781E4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78" y="864108"/>
            <a:ext cx="7506990" cy="5120640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I model Medium arbejdes der med podcasts, der fortæller historier ved hjælp af et mere markant lyddesign – fx </a:t>
            </a:r>
            <a:r>
              <a:rPr lang="da-DK" b="1" dirty="0" err="1">
                <a:solidFill>
                  <a:srgbClr val="D80E8C"/>
                </a:solidFill>
              </a:rPr>
              <a:t>storytelling</a:t>
            </a:r>
            <a:r>
              <a:rPr lang="da-DK" b="1" dirty="0">
                <a:solidFill>
                  <a:srgbClr val="D80E8C"/>
                </a:solidFill>
              </a:rPr>
              <a:t> podcasts</a:t>
            </a:r>
            <a:r>
              <a:rPr lang="da-DK" dirty="0"/>
              <a:t>, lydfortællinger fra virkeligheden.</a:t>
            </a:r>
          </a:p>
          <a:p>
            <a:pPr marL="0" indent="0">
              <a:buNone/>
            </a:pPr>
            <a:r>
              <a:rPr lang="da-DK" dirty="0"/>
              <a:t>Det kan fx være i form af </a:t>
            </a:r>
            <a:r>
              <a:rPr lang="da-DK" b="1" dirty="0">
                <a:solidFill>
                  <a:srgbClr val="D80E8C"/>
                </a:solidFill>
              </a:rPr>
              <a:t>værkanalyse</a:t>
            </a:r>
            <a:r>
              <a:rPr lang="da-DK" dirty="0"/>
              <a:t> eller analyse af </a:t>
            </a:r>
            <a:r>
              <a:rPr lang="da-DK" b="1" dirty="0">
                <a:solidFill>
                  <a:srgbClr val="D80E8C"/>
                </a:solidFill>
              </a:rPr>
              <a:t>remediering</a:t>
            </a:r>
            <a:r>
              <a:rPr lang="da-DK" dirty="0"/>
              <a:t> (fx podcast til film).</a:t>
            </a:r>
          </a:p>
        </p:txBody>
      </p:sp>
    </p:spTree>
    <p:extLst>
      <p:ext uri="{BB962C8B-B14F-4D97-AF65-F5344CB8AC3E}">
        <p14:creationId xmlns:p14="http://schemas.microsoft.com/office/powerpoint/2010/main" val="3784849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A22DFC1-30D7-6743-89FB-EEBB46D5C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07" r="-1" b="6200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3D5292-3D8A-5841-85E6-937D138E0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123837"/>
            <a:ext cx="3339010" cy="4752528"/>
          </a:xfrm>
        </p:spPr>
        <p:txBody>
          <a:bodyPr>
            <a:normAutofit/>
          </a:bodyPr>
          <a:lstStyle/>
          <a:p>
            <a:r>
              <a:rPr lang="da-DK" b="1" spc="200" dirty="0">
                <a:solidFill>
                  <a:srgbClr val="DBDD29"/>
                </a:solidFill>
              </a:rPr>
              <a:t>Værkanalyse</a:t>
            </a:r>
            <a:endParaRPr lang="da-DK" dirty="0">
              <a:solidFill>
                <a:srgbClr val="DBDD29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EAFF7B-B66E-4134-82C2-8982830DF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8170332" cy="512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a-DK" b="1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>
                <a:solidFill>
                  <a:schemeClr val="tx1"/>
                </a:solidFill>
              </a:rPr>
              <a:t>Vælg en ‘single’ - eller en første episode af en serie som værk</a:t>
            </a:r>
          </a:p>
          <a:p>
            <a:pPr marL="0" indent="0">
              <a:buNone/>
            </a:pPr>
            <a:r>
              <a:rPr lang="da-DK" b="1" dirty="0">
                <a:solidFill>
                  <a:schemeClr val="tx1"/>
                </a:solidFill>
              </a:rPr>
              <a:t>Fx</a:t>
            </a:r>
          </a:p>
          <a:p>
            <a:pPr marL="0" indent="0">
              <a:buNone/>
            </a:pPr>
            <a:r>
              <a:rPr lang="da-DK" b="1" dirty="0">
                <a:solidFill>
                  <a:srgbClr val="D80E8C"/>
                </a:solidFill>
              </a:rPr>
              <a:t>Kvinden på isen </a:t>
            </a:r>
            <a:r>
              <a:rPr lang="da-DK" b="1" dirty="0"/>
              <a:t>(2014) – 55 min. </a:t>
            </a:r>
            <a:r>
              <a:rPr lang="da-DK" b="1" dirty="0">
                <a:solidFill>
                  <a:schemeClr val="bg2"/>
                </a:solidFill>
              </a:rPr>
              <a:t>- </a:t>
            </a:r>
            <a:r>
              <a:rPr lang="da-DK" b="1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https://thirdear.dk/kvinden/</a:t>
            </a:r>
          </a:p>
          <a:p>
            <a:pPr marL="0" indent="0">
              <a:buNone/>
            </a:pPr>
            <a:r>
              <a:rPr lang="da-DK" b="1" dirty="0">
                <a:solidFill>
                  <a:srgbClr val="D80E8C"/>
                </a:solidFill>
              </a:rPr>
              <a:t>Farfars to liv (2010) </a:t>
            </a:r>
            <a:r>
              <a:rPr lang="da-DK" b="1" dirty="0"/>
              <a:t>– 47 min. </a:t>
            </a:r>
            <a:r>
              <a:rPr lang="da-DK" b="1" dirty="0">
                <a:solidFill>
                  <a:schemeClr val="bg2"/>
                </a:solidFill>
              </a:rPr>
              <a:t>- </a:t>
            </a:r>
            <a:r>
              <a:rPr lang="da-DK" b="1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https://thirdear.dk/farfar/</a:t>
            </a:r>
            <a:endParaRPr lang="da-DK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rgbClr val="D80E8C"/>
                </a:solidFill>
              </a:rPr>
              <a:t>Kvinden med den tunge kuffert </a:t>
            </a:r>
            <a:r>
              <a:rPr lang="da-DK" b="1" dirty="0"/>
              <a:t>(2016) – 7 episoder - </a:t>
            </a:r>
            <a:r>
              <a:rPr lang="da-DK" b="1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https://thirdear.dk/kuffert/</a:t>
            </a:r>
            <a:endParaRPr lang="da-DK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rgbClr val="D80E8C"/>
                </a:solidFill>
              </a:rPr>
              <a:t>Et langsomt mord</a:t>
            </a:r>
            <a:r>
              <a:rPr lang="da-DK" b="1" dirty="0"/>
              <a:t> (2021) </a:t>
            </a:r>
            <a:r>
              <a:rPr lang="da-DK" b="1" dirty="0">
                <a:solidFill>
                  <a:schemeClr val="bg2"/>
                </a:solidFill>
              </a:rPr>
              <a:t>- </a:t>
            </a:r>
            <a:r>
              <a:rPr lang="da-DK" b="1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https://www.dr.dk/lyd/p1/et-stille-mord/et-stille-mord-1-5</a:t>
            </a:r>
            <a:endParaRPr lang="da-DK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br>
              <a:rPr lang="da-DK" dirty="0"/>
            </a:br>
            <a:endParaRPr lang="da-DK" dirty="0"/>
          </a:p>
          <a:p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6739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907EC-C0B3-B14F-9D27-628AB708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200" dirty="0">
                <a:solidFill>
                  <a:srgbClr val="DBDD29"/>
                </a:solidFill>
              </a:rPr>
              <a:t>Analyse af podcasts</a:t>
            </a:r>
            <a:br>
              <a:rPr lang="da-DK" dirty="0"/>
            </a:br>
            <a:br>
              <a:rPr lang="da-DK" sz="2000" dirty="0"/>
            </a:br>
            <a:r>
              <a:rPr lang="da-DK" sz="2000" dirty="0"/>
              <a:t>- Lad eleverne arbejde gruppevis med forskellige analyseelementer og fremlægge for hinanden</a:t>
            </a:r>
            <a:br>
              <a:rPr lang="da-DK" sz="2000" dirty="0"/>
            </a:br>
            <a:r>
              <a:rPr lang="da-DK" sz="2000" dirty="0"/>
              <a:t>- Vælg et mere snævert fokus: Hvad er der brug for at træne i klassen?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3ACAC89A-3B8A-4100-B6B4-8E8AFF9237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271166"/>
              </p:ext>
            </p:extLst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914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7BA6B54-FD0C-4B20-816F-3B6BEEA1D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90C7AB-40E9-481F-980A-EDD19EFF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5608255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5068FF-F973-A74F-9E90-28849261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1123837"/>
            <a:ext cx="5288211" cy="1255469"/>
          </a:xfrm>
        </p:spPr>
        <p:txBody>
          <a:bodyPr>
            <a:normAutofit/>
          </a:bodyPr>
          <a:lstStyle/>
          <a:p>
            <a:r>
              <a:rPr lang="da-DK" b="1" spc="200" dirty="0">
                <a:solidFill>
                  <a:srgbClr val="DBDD29"/>
                </a:solidFill>
              </a:rPr>
              <a:t>Remedieringsanalyse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A993BE-212A-F744-8053-6035BBBD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4" y="2087216"/>
            <a:ext cx="5167187" cy="383004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da-DK" sz="1400" dirty="0">
              <a:solidFill>
                <a:srgbClr val="FFFFFF"/>
              </a:solidFill>
            </a:endParaRPr>
          </a:p>
          <a:p>
            <a:r>
              <a:rPr lang="da-DK" dirty="0">
                <a:solidFill>
                  <a:srgbClr val="FFFFFF"/>
                </a:solidFill>
              </a:rPr>
              <a:t>Fx</a:t>
            </a:r>
          </a:p>
          <a:p>
            <a:r>
              <a:rPr lang="da-DK" dirty="0">
                <a:solidFill>
                  <a:srgbClr val="FFFFFF"/>
                </a:solidFill>
              </a:rPr>
              <a:t>Podcastdokumentaren </a:t>
            </a:r>
            <a:r>
              <a:rPr lang="da-DK" b="1" dirty="0">
                <a:solidFill>
                  <a:srgbClr val="DBDD29"/>
                </a:solidFill>
              </a:rPr>
              <a:t>I et forhold med… </a:t>
            </a:r>
            <a:r>
              <a:rPr lang="da-DK" dirty="0">
                <a:solidFill>
                  <a:srgbClr val="FFFFFF"/>
                </a:solidFill>
              </a:rPr>
              <a:t>(Third </a:t>
            </a:r>
            <a:r>
              <a:rPr lang="da-DK" dirty="0" err="1">
                <a:solidFill>
                  <a:srgbClr val="FFFFFF"/>
                </a:solidFill>
              </a:rPr>
              <a:t>Ear</a:t>
            </a:r>
            <a:r>
              <a:rPr lang="da-DK" dirty="0">
                <a:solidFill>
                  <a:srgbClr val="FFFFFF"/>
                </a:solidFill>
              </a:rPr>
              <a:t>, 2013), som blev remedieret til den eksperimenterende dokumentar </a:t>
            </a:r>
            <a:r>
              <a:rPr lang="da-DK" b="1" dirty="0">
                <a:solidFill>
                  <a:srgbClr val="DBDD29"/>
                </a:solidFill>
              </a:rPr>
              <a:t>En fremmed flytter ind</a:t>
            </a:r>
            <a:r>
              <a:rPr lang="da-DK" dirty="0">
                <a:solidFill>
                  <a:srgbClr val="FFFFFF"/>
                </a:solidFill>
              </a:rPr>
              <a:t> (instrueret af Nicole N. </a:t>
            </a:r>
            <a:r>
              <a:rPr lang="da-DK" dirty="0" err="1">
                <a:solidFill>
                  <a:srgbClr val="FFFFFF"/>
                </a:solidFill>
              </a:rPr>
              <a:t>Horanyi</a:t>
            </a:r>
            <a:r>
              <a:rPr lang="da-DK" dirty="0">
                <a:solidFill>
                  <a:srgbClr val="FFFFFF"/>
                </a:solidFill>
              </a:rPr>
              <a:t>, 2017). </a:t>
            </a:r>
          </a:p>
          <a:p>
            <a:endParaRPr lang="da-DK" dirty="0">
              <a:solidFill>
                <a:srgbClr val="FFFFFF"/>
              </a:solidFill>
            </a:endParaRPr>
          </a:p>
          <a:p>
            <a:endParaRPr lang="da-DK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a-DK" sz="1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a-DK" sz="9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a-DK" sz="1000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ADD3AA-6CC0-4B1A-B4A3-98AD78A1E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497" y="758952"/>
            <a:ext cx="2842930" cy="3191490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3D5959-733D-49EB-9C7B-0B65AD3B9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758952"/>
            <a:ext cx="2396659" cy="1830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0FE657-E905-4F80-9A98-9FAC75EAC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2153" y="4090151"/>
            <a:ext cx="2836274" cy="1999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96173E-160F-42EA-B0C9-8E2804C9A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91252" y="2722807"/>
            <a:ext cx="2396659" cy="3367097"/>
          </a:xfrm>
          <a:prstGeom prst="rect">
            <a:avLst/>
          </a:prstGeom>
          <a:solidFill>
            <a:srgbClr val="FFFFFF"/>
          </a:solidFill>
          <a:ln w="66675" cmpd="sng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FD8413-571F-456D-BB62-4C204826E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E781DB8-B2E7-A148-BB05-E5B027FFEC69}"/>
              </a:ext>
            </a:extLst>
          </p:cNvPr>
          <p:cNvSpPr/>
          <p:nvPr/>
        </p:nvSpPr>
        <p:spPr>
          <a:xfrm>
            <a:off x="6296386" y="923661"/>
            <a:ext cx="2501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D80E8C"/>
                </a:solidFill>
              </a:rPr>
              <a:t>I et forhold med: </a:t>
            </a:r>
            <a:r>
              <a:rPr lang="da-DK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https://thirdear.dk/forhold/</a:t>
            </a:r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D80E8C"/>
                </a:solidFill>
              </a:rPr>
              <a:t>En fremmed flytter ind: </a:t>
            </a:r>
            <a:r>
              <a:rPr lang="da-DK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https://filmcentralen.dk/grundskolen/film/</a:t>
            </a:r>
            <a:r>
              <a:rPr lang="da-DK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en-fremmed-flytter-ind</a:t>
            </a:r>
            <a:endParaRPr lang="da-DK" u="sng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A5A9384-75F1-2343-A4F4-7A208B9C6B6E}"/>
              </a:ext>
            </a:extLst>
          </p:cNvPr>
          <p:cNvSpPr/>
          <p:nvPr/>
        </p:nvSpPr>
        <p:spPr>
          <a:xfrm>
            <a:off x="9296380" y="3529192"/>
            <a:ext cx="17437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D80E8C"/>
                </a:solidFill>
              </a:rPr>
              <a:t>Trailer dokumentar: </a:t>
            </a:r>
            <a:r>
              <a:rPr lang="da-DK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https://www.youtube.com/watch?v=xy3sHUOmPIQ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8507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BEB12D-55A7-7841-98B2-9A258C0BA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30" y="1492624"/>
            <a:ext cx="6864036" cy="5482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200" b="1" spc="200" dirty="0">
                <a:solidFill>
                  <a:srgbClr val="D80E8C"/>
                </a:solidFill>
              </a:rPr>
              <a:t>  Remediering </a:t>
            </a:r>
            <a:r>
              <a:rPr lang="da-DK" sz="3200" b="1" spc="200" dirty="0">
                <a:solidFill>
                  <a:schemeClr val="tx1"/>
                </a:solidFill>
              </a:rPr>
              <a:t>podcast </a:t>
            </a:r>
            <a:r>
              <a:rPr lang="da-DK" sz="3200" b="1" spc="200" dirty="0">
                <a:solidFill>
                  <a:schemeClr val="tx1"/>
                </a:solidFill>
                <a:sym typeface="Wingdings" pitchFamily="2" charset="2"/>
              </a:rPr>
              <a:t> film</a:t>
            </a:r>
          </a:p>
          <a:p>
            <a:pPr marL="0" indent="0">
              <a:buNone/>
            </a:pPr>
            <a:endParaRPr lang="da-DK" sz="2300" dirty="0"/>
          </a:p>
          <a:p>
            <a:r>
              <a:rPr lang="da-DK" sz="1800" dirty="0"/>
              <a:t>Lyt til podcasten </a:t>
            </a:r>
            <a:r>
              <a:rPr lang="da-DK" sz="1800" b="1" dirty="0">
                <a:solidFill>
                  <a:srgbClr val="D80E8C"/>
                </a:solidFill>
              </a:rPr>
              <a:t>I et forhold med… </a:t>
            </a:r>
            <a:r>
              <a:rPr lang="da-DK" sz="1800" dirty="0"/>
              <a:t>(66 min.) - lav analyse i grupper – fremlæg for hinanden</a:t>
            </a:r>
          </a:p>
          <a:p>
            <a:r>
              <a:rPr lang="da-DK" sz="1800" dirty="0"/>
              <a:t>Se dokumentaren </a:t>
            </a:r>
            <a:r>
              <a:rPr lang="da-DK" sz="1800" b="1" dirty="0">
                <a:solidFill>
                  <a:srgbClr val="D80E8C"/>
                </a:solidFill>
              </a:rPr>
              <a:t>En fremmed flytter ind </a:t>
            </a:r>
            <a:r>
              <a:rPr lang="da-DK" sz="1800" dirty="0"/>
              <a:t>(82 min.) og lav remedieringsanalyse, dvs. hav fokus på:</a:t>
            </a:r>
          </a:p>
          <a:p>
            <a:pPr lvl="1" fontAlgn="ctr"/>
            <a:r>
              <a:rPr lang="da-DK" dirty="0">
                <a:solidFill>
                  <a:srgbClr val="D80E8C"/>
                </a:solidFill>
              </a:rPr>
              <a:t>Fastholdelse:</a:t>
            </a:r>
            <a:r>
              <a:rPr lang="da-DK" dirty="0"/>
              <a:t> Hvad er bibeholdt– og hvorfor? </a:t>
            </a:r>
          </a:p>
          <a:p>
            <a:pPr lvl="1" fontAlgn="ctr"/>
            <a:r>
              <a:rPr lang="da-DK" dirty="0">
                <a:solidFill>
                  <a:srgbClr val="D80E8C"/>
                </a:solidFill>
              </a:rPr>
              <a:t>Udeladelse: </a:t>
            </a:r>
            <a:r>
              <a:rPr lang="da-DK" dirty="0"/>
              <a:t>Hvad er fjernet– og hvorfor? </a:t>
            </a:r>
          </a:p>
          <a:p>
            <a:pPr lvl="1" fontAlgn="ctr"/>
            <a:r>
              <a:rPr lang="da-DK" dirty="0">
                <a:solidFill>
                  <a:srgbClr val="D80E8C"/>
                </a:solidFill>
              </a:rPr>
              <a:t>Tilføjelse: </a:t>
            </a:r>
            <a:r>
              <a:rPr lang="da-DK" dirty="0"/>
              <a:t>Hvad er tilføjet - og hvorfor? </a:t>
            </a:r>
          </a:p>
          <a:p>
            <a:pPr lvl="1" fontAlgn="ctr"/>
            <a:r>
              <a:rPr lang="da-DK" dirty="0">
                <a:solidFill>
                  <a:srgbClr val="D80E8C"/>
                </a:solidFill>
              </a:rPr>
              <a:t>Ændring: </a:t>
            </a:r>
            <a:r>
              <a:rPr lang="da-DK" dirty="0"/>
              <a:t>Hvad er ændret – og hvorfor? </a:t>
            </a:r>
          </a:p>
          <a:p>
            <a:r>
              <a:rPr lang="da-DK" sz="1800" dirty="0"/>
              <a:t>Hvad fortæller remedieringsanalysen om de to medier?</a:t>
            </a:r>
          </a:p>
          <a:p>
            <a:r>
              <a:rPr lang="da-DK" sz="1800" dirty="0"/>
              <a:t>Hvordan fungerer historien om Amanda og Casper bedst – som podcast eller dokumentar? Hvorfor? </a:t>
            </a:r>
          </a:p>
          <a:p>
            <a:pPr marL="0" indent="0">
              <a:buNone/>
            </a:pPr>
            <a:endParaRPr lang="da-DK" sz="23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B6A7A1-67D8-4049-A08A-2DE30D61A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95" y="2559911"/>
            <a:ext cx="3300796" cy="2386932"/>
          </a:xfrm>
        </p:spPr>
        <p:txBody>
          <a:bodyPr>
            <a:normAutofit/>
          </a:bodyPr>
          <a:lstStyle/>
          <a:p>
            <a:r>
              <a:rPr lang="da-DK" sz="1600" dirty="0"/>
              <a:t>Find fuldt udfoldet forløbsbeskrivelse, der modul-for-modul viser, hvordan man kan arbejde med remediering af de to værker </a:t>
            </a:r>
            <a:r>
              <a:rPr lang="da-DK" sz="1600" dirty="0">
                <a:solidFill>
                  <a:srgbClr val="DBDD29"/>
                </a:solidFill>
              </a:rPr>
              <a:t>i </a:t>
            </a:r>
            <a:r>
              <a:rPr lang="da-DK" sz="1600" b="1" dirty="0">
                <a:solidFill>
                  <a:srgbClr val="DBDD29"/>
                </a:solidFill>
              </a:rPr>
              <a:t>Dansk i tiden</a:t>
            </a:r>
            <a:r>
              <a:rPr lang="da-DK" sz="1600" b="1" dirty="0">
                <a:solidFill>
                  <a:schemeClr val="accent1"/>
                </a:solidFill>
              </a:rPr>
              <a:t> </a:t>
            </a:r>
            <a:r>
              <a:rPr lang="da-DK" sz="1600" dirty="0"/>
              <a:t>(2021).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F84ECC2-2B8E-2940-9CA9-982406E2F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352" y="4515377"/>
            <a:ext cx="3300796" cy="13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29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6324DAD-3C03-4590-BDB0-ACCE29E8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D0ABBA-7770-4A8E-A402-3336AD7E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FE8824-C7E4-8942-B9D1-95301BEDD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88" y="1707198"/>
            <a:ext cx="6451109" cy="3274586"/>
          </a:xfrm>
        </p:spPr>
        <p:txBody>
          <a:bodyPr anchor="t">
            <a:normAutofit lnSpcReduction="10000"/>
          </a:bodyPr>
          <a:lstStyle/>
          <a:p>
            <a:r>
              <a:rPr lang="da-DK" sz="3200" b="1" spc="200" dirty="0">
                <a:solidFill>
                  <a:srgbClr val="DBDD29"/>
                </a:solidFill>
              </a:rPr>
              <a:t>Remediering </a:t>
            </a:r>
            <a:r>
              <a:rPr lang="da-DK" sz="3200" b="1" spc="200" dirty="0">
                <a:solidFill>
                  <a:schemeClr val="tx1"/>
                </a:solidFill>
              </a:rPr>
              <a:t>litteratur </a:t>
            </a:r>
            <a:r>
              <a:rPr lang="da-DK" sz="3200" b="1" spc="200" dirty="0">
                <a:solidFill>
                  <a:schemeClr val="tx1"/>
                </a:solidFill>
                <a:sym typeface="Wingdings" pitchFamily="2" charset="2"/>
              </a:rPr>
              <a:t> teater og podcast</a:t>
            </a:r>
          </a:p>
          <a:p>
            <a:endParaRPr lang="da-DK" b="1" dirty="0">
              <a:solidFill>
                <a:srgbClr val="FFFFFF"/>
              </a:solidFill>
            </a:endParaRPr>
          </a:p>
          <a:p>
            <a:r>
              <a:rPr lang="da-DK" b="1" dirty="0">
                <a:solidFill>
                  <a:srgbClr val="FFFFFF"/>
                </a:solidFill>
              </a:rPr>
              <a:t>Ord- og Litteraturfestival i Aalborg den 7.-9. april 2022 har fokus på Thomas Korsgaards Chancevask og iscenesættelsen af Niels Erling.</a:t>
            </a:r>
          </a:p>
          <a:p>
            <a:r>
              <a:rPr lang="da-DK" b="1" dirty="0">
                <a:solidFill>
                  <a:srgbClr val="FFFFFF"/>
                </a:solidFill>
              </a:rPr>
              <a:t>I arbejdet med værkerne kan remedieringsstrategien – fastholdelse, udeladelse, tilføjelse og ændring - også bruges.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624588E-9C30-CF4B-9B46-4F01FD129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59" r="3" b="3"/>
          <a:stretch/>
        </p:blipFill>
        <p:spPr>
          <a:xfrm>
            <a:off x="7545032" y="759599"/>
            <a:ext cx="3778286" cy="258489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CB1D19F-B12E-A94A-A4D4-E0EA324BF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98" r="-2" b="20797"/>
          <a:stretch/>
        </p:blipFill>
        <p:spPr>
          <a:xfrm>
            <a:off x="7545032" y="3505358"/>
            <a:ext cx="3778286" cy="258454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6ACAFF7-48DF-441D-AF2E-21BC7596E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4986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FDE45E4-9710-AA4E-8D0C-9DBCAB98A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5" b="2676"/>
          <a:stretch/>
        </p:blipFill>
        <p:spPr>
          <a:xfrm>
            <a:off x="20" y="349633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B016C5-E665-124E-A82D-886835CA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55" y="2782697"/>
            <a:ext cx="2947482" cy="1283461"/>
          </a:xfrm>
        </p:spPr>
        <p:txBody>
          <a:bodyPr anchor="b">
            <a:noAutofit/>
          </a:bodyPr>
          <a:lstStyle/>
          <a:p>
            <a:br>
              <a:rPr lang="da-DK" sz="7500" dirty="0">
                <a:solidFill>
                  <a:srgbClr val="DBDD29"/>
                </a:solidFill>
              </a:rPr>
            </a:br>
            <a:br>
              <a:rPr lang="da-DK" sz="7500" dirty="0">
                <a:solidFill>
                  <a:srgbClr val="DBDD29"/>
                </a:solidFill>
              </a:rPr>
            </a:br>
            <a:r>
              <a:rPr lang="da-DK" sz="7500" dirty="0">
                <a:solidFill>
                  <a:srgbClr val="DBDD29"/>
                </a:solidFill>
              </a:rPr>
              <a:t>INTRO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9178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4AE87-8F32-2C44-9CA3-58D16F56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spc="200" dirty="0">
                <a:solidFill>
                  <a:schemeClr val="bg1"/>
                </a:solidFill>
              </a:rPr>
              <a:t>Model </a:t>
            </a:r>
            <a:r>
              <a:rPr lang="da-DK" b="1" spc="200" dirty="0">
                <a:solidFill>
                  <a:srgbClr val="DBDD29"/>
                </a:solidFill>
              </a:rPr>
              <a:t>Large</a:t>
            </a:r>
            <a:br>
              <a:rPr lang="da-DK" dirty="0">
                <a:solidFill>
                  <a:srgbClr val="DBDD29"/>
                </a:solidFill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3D454B-4FBA-594F-8AF9-C44781E4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78" y="864108"/>
            <a:ext cx="7506990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I model Large arbejdes der med længere og tematisk orienterede undervisningsforløb, hvor flere (også serielle) podcasts er i centrum, evt. med inddragelse af andre teksttyper. Kan være en all </a:t>
            </a:r>
            <a:r>
              <a:rPr lang="da-DK" dirty="0" err="1"/>
              <a:t>inclusive</a:t>
            </a:r>
            <a:r>
              <a:rPr lang="da-DK" dirty="0"/>
              <a:t>-model, som også indeholder et produktivt element, hvor eleverne selv prøver kræfter med mediet.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44353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8FAFD-20CF-A14C-B000-0126FB2E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6"/>
            <a:ext cx="2947482" cy="4601183"/>
          </a:xfrm>
        </p:spPr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A48717-4E6E-2A4B-86D9-BEE4742B2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4E75691-F61D-EC45-BCBC-8A9FAF4D2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1382187"/>
            <a:ext cx="2951894" cy="4084479"/>
          </a:xfrm>
          <a:prstGeom prst="rect">
            <a:avLst/>
          </a:prstGeom>
        </p:spPr>
      </p:pic>
      <p:sp>
        <p:nvSpPr>
          <p:cNvPr id="6" name="Oval billedforklaring 5">
            <a:extLst>
              <a:ext uri="{FF2B5EF4-FFF2-40B4-BE49-F238E27FC236}">
                <a16:creationId xmlns:a16="http://schemas.microsoft.com/office/drawing/2014/main" id="{D13F4557-25C4-F049-A831-30EAD6482E55}"/>
              </a:ext>
            </a:extLst>
          </p:cNvPr>
          <p:cNvSpPr/>
          <p:nvPr/>
        </p:nvSpPr>
        <p:spPr>
          <a:xfrm>
            <a:off x="6312151" y="187520"/>
            <a:ext cx="4872317" cy="5120640"/>
          </a:xfrm>
          <a:prstGeom prst="wedgeEllipseCallout">
            <a:avLst>
              <a:gd name="adj1" fmla="val -142332"/>
              <a:gd name="adj2" fmla="val 296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000" dirty="0"/>
              <a:t>I </a:t>
            </a:r>
            <a:r>
              <a:rPr lang="da-DK" sz="2000" b="1" dirty="0">
                <a:solidFill>
                  <a:srgbClr val="DBDD29"/>
                </a:solidFill>
              </a:rPr>
              <a:t>PODCAST</a:t>
            </a:r>
            <a:r>
              <a:rPr lang="da-DK" sz="2000" dirty="0">
                <a:solidFill>
                  <a:srgbClr val="DBDD29"/>
                </a:solidFill>
              </a:rPr>
              <a:t> </a:t>
            </a:r>
            <a:r>
              <a:rPr lang="da-DK" sz="2000" dirty="0"/>
              <a:t>kan man finde inspiration, podcastforslag og arbejdsspørgsmål til at designe 3 forskellige forløb:</a:t>
            </a:r>
          </a:p>
          <a:p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Familie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True </a:t>
            </a:r>
            <a:r>
              <a:rPr lang="da-DK" sz="2000" dirty="0" err="1"/>
              <a:t>crime</a:t>
            </a:r>
            <a:endParaRPr lang="da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Pres og protest</a:t>
            </a:r>
          </a:p>
        </p:txBody>
      </p:sp>
    </p:spTree>
    <p:extLst>
      <p:ext uri="{BB962C8B-B14F-4D97-AF65-F5344CB8AC3E}">
        <p14:creationId xmlns:p14="http://schemas.microsoft.com/office/powerpoint/2010/main" val="1185141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FF8E7-8E5F-7643-8567-4E0C50ED9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1123837"/>
            <a:ext cx="3227294" cy="4601183"/>
          </a:xfrm>
        </p:spPr>
        <p:txBody>
          <a:bodyPr/>
          <a:lstStyle/>
          <a:p>
            <a:r>
              <a:rPr lang="da-DK" b="1" spc="200" dirty="0">
                <a:solidFill>
                  <a:srgbClr val="DBDD29"/>
                </a:solidFill>
              </a:rPr>
              <a:t>True </a:t>
            </a:r>
            <a:r>
              <a:rPr lang="da-DK" b="1" spc="200" dirty="0" err="1">
                <a:solidFill>
                  <a:srgbClr val="DBDD29"/>
                </a:solidFill>
              </a:rPr>
              <a:t>crime</a:t>
            </a:r>
            <a:br>
              <a:rPr lang="da-DK" b="1" spc="200" dirty="0">
                <a:solidFill>
                  <a:srgbClr val="DBDD29"/>
                </a:solidFill>
              </a:rPr>
            </a:br>
            <a:r>
              <a:rPr lang="da-DK" sz="2800" b="1" spc="200" dirty="0">
                <a:solidFill>
                  <a:schemeClr val="bg1"/>
                </a:solidFill>
              </a:rPr>
              <a:t>en forløbsskitse</a:t>
            </a:r>
            <a:endParaRPr lang="da-DK" sz="2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81F92D0-9D4D-7142-83A1-A9A4CE01F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7A97E4D-96FC-B440-AFAD-813A82132E3F}"/>
              </a:ext>
            </a:extLst>
          </p:cNvPr>
          <p:cNvSpPr/>
          <p:nvPr/>
        </p:nvSpPr>
        <p:spPr>
          <a:xfrm>
            <a:off x="3765176" y="873252"/>
            <a:ext cx="74192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Fokus kan være på et undervisningsforløb </a:t>
            </a:r>
          </a:p>
          <a:p>
            <a:r>
              <a:rPr lang="da-DK" dirty="0"/>
              <a:t>med temaet true </a:t>
            </a:r>
            <a:r>
              <a:rPr lang="da-DK" dirty="0" err="1"/>
              <a:t>crime</a:t>
            </a:r>
            <a:r>
              <a:rPr lang="da-DK" dirty="0"/>
              <a:t> med </a:t>
            </a:r>
            <a:r>
              <a:rPr lang="da-DK" b="1" dirty="0" err="1">
                <a:solidFill>
                  <a:srgbClr val="D80E8C"/>
                </a:solidFill>
              </a:rPr>
              <a:t>storytelling</a:t>
            </a:r>
            <a:r>
              <a:rPr lang="da-DK" b="1" dirty="0">
                <a:solidFill>
                  <a:srgbClr val="D80E8C"/>
                </a:solidFill>
              </a:rPr>
              <a:t> </a:t>
            </a:r>
          </a:p>
          <a:p>
            <a:r>
              <a:rPr lang="da-DK" b="1" dirty="0">
                <a:solidFill>
                  <a:srgbClr val="D80E8C"/>
                </a:solidFill>
              </a:rPr>
              <a:t>podcasts</a:t>
            </a:r>
            <a:r>
              <a:rPr lang="da-DK" dirty="0"/>
              <a:t> der har et stærkt lyddesign. </a:t>
            </a:r>
          </a:p>
          <a:p>
            <a:r>
              <a:rPr lang="da-DK" dirty="0"/>
              <a:t>Desuden kan der inddrages </a:t>
            </a:r>
            <a:r>
              <a:rPr lang="da-DK" b="1" dirty="0">
                <a:solidFill>
                  <a:srgbClr val="D80E8C"/>
                </a:solidFill>
              </a:rPr>
              <a:t>multimodale </a:t>
            </a:r>
          </a:p>
          <a:p>
            <a:r>
              <a:rPr lang="da-DK" b="1" dirty="0">
                <a:solidFill>
                  <a:srgbClr val="D80E8C"/>
                </a:solidFill>
              </a:rPr>
              <a:t>podcasts </a:t>
            </a:r>
            <a:r>
              <a:rPr lang="da-DK" dirty="0"/>
              <a:t>og </a:t>
            </a:r>
            <a:r>
              <a:rPr lang="da-DK" b="1" dirty="0">
                <a:solidFill>
                  <a:srgbClr val="D80E8C"/>
                </a:solidFill>
              </a:rPr>
              <a:t>remediering</a:t>
            </a:r>
            <a:r>
              <a:rPr lang="da-DK" dirty="0"/>
              <a:t>: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Arbejd med aspekter af genren som fx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Genre, undergenrer og autenticitetsmarkører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Hvorfor fascinerer true </a:t>
            </a:r>
            <a:r>
              <a:rPr lang="da-DK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crime</a:t>
            </a: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Historiske rødder, fx analyse af skillingsviser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True </a:t>
            </a:r>
            <a:r>
              <a:rPr lang="da-DK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crime</a:t>
            </a: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 litteraturen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Multimodale podcasts og/eller remediering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Etik og kritik</a:t>
            </a:r>
          </a:p>
          <a:p>
            <a:endParaRPr lang="da-DK" b="1" dirty="0">
              <a:solidFill>
                <a:srgbClr val="D80E8C"/>
              </a:solidFill>
            </a:endParaRPr>
          </a:p>
          <a:p>
            <a:endParaRPr lang="da-DK" dirty="0"/>
          </a:p>
          <a:p>
            <a:endParaRPr lang="da-DK" dirty="0">
              <a:solidFill>
                <a:schemeClr val="bg1">
                  <a:lumMod val="50000"/>
                </a:schemeClr>
              </a:solidFill>
            </a:endParaRPr>
          </a:p>
          <a:p>
            <a:endParaRPr lang="da-DK" dirty="0">
              <a:solidFill>
                <a:schemeClr val="bg1">
                  <a:lumMod val="50000"/>
                </a:schemeClr>
              </a:solidFill>
            </a:endParaRPr>
          </a:p>
          <a:p>
            <a:endParaRPr lang="da-DK" dirty="0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4CAB5341-EA67-B54B-BAFE-51EB0DDD1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158" y="728308"/>
            <a:ext cx="3596842" cy="53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2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A237BF1-73E3-D64E-B597-DCAEFEF4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4977" t="15751" r="-1" b="8143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5EE327-70D4-CE4F-8919-267C45A1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1" y="1123837"/>
            <a:ext cx="2192869" cy="4601183"/>
          </a:xfrm>
        </p:spPr>
        <p:txBody>
          <a:bodyPr>
            <a:normAutofit/>
          </a:bodyPr>
          <a:lstStyle/>
          <a:p>
            <a:r>
              <a:rPr lang="da-DK" dirty="0"/>
              <a:t> </a:t>
            </a:r>
            <a:br>
              <a:rPr lang="da-DK" dirty="0"/>
            </a:br>
            <a:r>
              <a:rPr lang="da-DK" sz="25000" dirty="0">
                <a:solidFill>
                  <a:srgbClr val="DBDD29"/>
                </a:solidFill>
              </a:rPr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E4F645-6833-9241-80FE-0B7A911B3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endParaRPr lang="da-DK" dirty="0">
              <a:solidFill>
                <a:srgbClr val="D80E8C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rgbClr val="D80E8C"/>
                </a:solidFill>
              </a:rPr>
              <a:t>Skriv i chatten</a:t>
            </a:r>
            <a:r>
              <a:rPr lang="da-DK" dirty="0"/>
              <a:t>: Hvis I har spørgsmål!</a:t>
            </a:r>
          </a:p>
        </p:txBody>
      </p:sp>
    </p:spTree>
    <p:extLst>
      <p:ext uri="{BB962C8B-B14F-4D97-AF65-F5344CB8AC3E}">
        <p14:creationId xmlns:p14="http://schemas.microsoft.com/office/powerpoint/2010/main" val="1882768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41C6BE-7438-634F-8066-EAC64BC6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spc="-100" dirty="0">
                <a:solidFill>
                  <a:srgbClr val="DBDD29"/>
                </a:solidFill>
              </a:rPr>
              <a:t>TAK FOR IDAG </a:t>
            </a:r>
            <a:r>
              <a:rPr lang="en-US" sz="5400" spc="-100" dirty="0">
                <a:solidFill>
                  <a:srgbClr val="DBDD29"/>
                </a:solidFill>
                <a:sym typeface="Wingdings" pitchFamily="2" charset="2"/>
              </a:rPr>
              <a:t></a:t>
            </a:r>
            <a:endParaRPr lang="en-US" sz="5900" spc="-1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0576655-FFFE-A640-AA07-8A95228C2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8" b="-1"/>
          <a:stretch/>
        </p:blipFill>
        <p:spPr>
          <a:xfrm>
            <a:off x="1069848" y="470168"/>
            <a:ext cx="5236194" cy="3557016"/>
          </a:xfrm>
          <a:prstGeom prst="rect">
            <a:avLst/>
          </a:prstGeom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9AA51FC-1C99-834E-AE7E-EC951FEC8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730" b="-1"/>
          <a:stretch/>
        </p:blipFill>
        <p:spPr>
          <a:xfrm>
            <a:off x="6466908" y="470174"/>
            <a:ext cx="5236194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10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BFD98-53A2-DF43-AE6F-82E26889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da-DK" b="1" dirty="0"/>
            </a:b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DCF468-E400-7545-AF08-FFB78CFDE9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87538" y="1259258"/>
            <a:ext cx="2947482" cy="2165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Vi lytter til de første 3:45 min af </a:t>
            </a:r>
            <a:r>
              <a:rPr lang="da-DK" i="1" dirty="0"/>
              <a:t>Kulturmagasinet Gejst – Podcasts i massevis </a:t>
            </a:r>
            <a:r>
              <a:rPr lang="da-DK" dirty="0"/>
              <a:t>fra</a:t>
            </a:r>
          </a:p>
          <a:p>
            <a:pPr marL="0" indent="0">
              <a:buNone/>
            </a:pPr>
            <a:r>
              <a:rPr lang="da-DK" dirty="0"/>
              <a:t>DR1 11.4.2018 – 25 min. - findes på MITCFU</a:t>
            </a:r>
            <a:r>
              <a:rPr lang="da-DK" i="1" dirty="0"/>
              <a:t> 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CBA93D2-E80F-6E46-BC83-89338C97E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7246" y="1253331"/>
            <a:ext cx="394137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 err="1">
                <a:solidFill>
                  <a:srgbClr val="D80E8C"/>
                </a:solidFill>
              </a:rPr>
              <a:t>Ifm</a:t>
            </a:r>
            <a:r>
              <a:rPr lang="da-DK" dirty="0">
                <a:solidFill>
                  <a:srgbClr val="D80E8C"/>
                </a:solidFill>
              </a:rPr>
              <a:t>. undervisningen:</a:t>
            </a:r>
          </a:p>
          <a:p>
            <a:pPr marL="0" indent="0">
              <a:buNone/>
            </a:pPr>
            <a:r>
              <a:rPr lang="da-DK" dirty="0">
                <a:solidFill>
                  <a:srgbClr val="D80E8C"/>
                </a:solidFill>
              </a:rPr>
              <a:t>Introducér fx til podcast med klip fra </a:t>
            </a:r>
            <a:r>
              <a:rPr lang="da-DK" i="1" dirty="0">
                <a:solidFill>
                  <a:srgbClr val="D80E8C"/>
                </a:solidFill>
              </a:rPr>
              <a:t>Kulturmagasinet Gejst – Podcasts i massevis</a:t>
            </a:r>
            <a:r>
              <a:rPr lang="da-DK" dirty="0">
                <a:solidFill>
                  <a:srgbClr val="D80E8C"/>
                </a:solidFill>
              </a:rPr>
              <a:t>:</a:t>
            </a:r>
          </a:p>
          <a:p>
            <a:pPr lvl="0"/>
            <a:r>
              <a:rPr lang="da-DK" dirty="0">
                <a:solidFill>
                  <a:srgbClr val="D80E8C"/>
                </a:solidFill>
              </a:rPr>
              <a:t>Hvad fortæller lytterne om deres brug af podcasts? Hvad får de ud af at lytte? </a:t>
            </a:r>
          </a:p>
          <a:p>
            <a:pPr lvl="0"/>
            <a:r>
              <a:rPr lang="da-DK" dirty="0">
                <a:solidFill>
                  <a:srgbClr val="D80E8C"/>
                </a:solidFill>
              </a:rPr>
              <a:t>Hvad er – ifølge Susanna Sommer, der underviser i podcasts på Syddansk Universitet - forklaringerne på, at så mange lytter til podcasts?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53B02D0-473E-3644-8320-DFED29609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523797"/>
            <a:ext cx="6352563" cy="1595437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B2A9514-AF7C-8444-BB37-A6B32DBB5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4" y="970244"/>
            <a:ext cx="2774176" cy="19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9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67B40-5ACE-2148-A956-751BA9BEA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62634" cy="4601183"/>
          </a:xfrm>
        </p:spPr>
        <p:txBody>
          <a:bodyPr/>
          <a:lstStyle/>
          <a:p>
            <a:pPr lvl="1"/>
            <a:r>
              <a:rPr lang="da-DK" sz="3000" b="1" spc="200" dirty="0">
                <a:solidFill>
                  <a:srgbClr val="DBDD29"/>
                </a:solidFill>
              </a:rPr>
              <a:t>Podcast</a:t>
            </a:r>
            <a:r>
              <a:rPr lang="da-DK" sz="3000" spc="200" dirty="0">
                <a:solidFill>
                  <a:schemeClr val="bg1"/>
                </a:solidFill>
              </a:rPr>
              <a:t> </a:t>
            </a:r>
            <a:br>
              <a:rPr lang="da-DK" sz="3000" spc="200" dirty="0">
                <a:solidFill>
                  <a:schemeClr val="bg1"/>
                </a:solidFill>
              </a:rPr>
            </a:br>
            <a:r>
              <a:rPr lang="da-DK" sz="3000" spc="200" dirty="0">
                <a:solidFill>
                  <a:schemeClr val="bg1"/>
                </a:solidFill>
              </a:rPr>
              <a:t>– hvad er det?</a:t>
            </a:r>
            <a:br>
              <a:rPr lang="da-DK" sz="2000" spc="200" dirty="0">
                <a:solidFill>
                  <a:schemeClr val="bg1"/>
                </a:solidFill>
              </a:rPr>
            </a:br>
            <a:br>
              <a:rPr lang="da-DK" sz="2000" spc="200" dirty="0">
                <a:solidFill>
                  <a:schemeClr val="bg1"/>
                </a:solidFill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C9A1CDC-4605-C044-A7D0-D38A091CB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943620"/>
            <a:ext cx="7315200" cy="5271649"/>
          </a:xfrm>
        </p:spPr>
        <p:txBody>
          <a:bodyPr>
            <a:normAutofit lnSpcReduction="10000"/>
          </a:bodyPr>
          <a:lstStyle/>
          <a:p>
            <a:r>
              <a:rPr lang="da-DK" dirty="0"/>
              <a:t>Lydmedie</a:t>
            </a:r>
          </a:p>
          <a:p>
            <a:r>
              <a:rPr lang="da-DK" dirty="0"/>
              <a:t>Udtrykket </a:t>
            </a:r>
            <a:r>
              <a:rPr lang="da-DK" i="1" dirty="0"/>
              <a:t>podcast</a:t>
            </a:r>
            <a:r>
              <a:rPr lang="da-DK" dirty="0"/>
              <a:t> = </a:t>
            </a:r>
            <a:r>
              <a:rPr lang="da-DK" dirty="0" err="1"/>
              <a:t>personal</a:t>
            </a:r>
            <a:r>
              <a:rPr lang="da-DK" dirty="0"/>
              <a:t> on </a:t>
            </a:r>
            <a:r>
              <a:rPr lang="da-DK" dirty="0" err="1"/>
              <a:t>demand</a:t>
            </a:r>
            <a:r>
              <a:rPr lang="da-DK" dirty="0"/>
              <a:t> casting </a:t>
            </a:r>
          </a:p>
          <a:p>
            <a:r>
              <a:rPr lang="da-DK" dirty="0"/>
              <a:t>En programudsendelse, som distribueres digitalt og aflyttes på brugernes præmisser.</a:t>
            </a:r>
          </a:p>
          <a:p>
            <a:r>
              <a:rPr lang="da-DK" dirty="0"/>
              <a:t>Produceres af topprofessionelle mediehuse – og på ren amatørbasis</a:t>
            </a:r>
          </a:p>
          <a:p>
            <a:r>
              <a:rPr lang="da-DK" dirty="0"/>
              <a:t>Spænder uhyre bredt – med hensyn til emner, genrer, målgrupper</a:t>
            </a:r>
          </a:p>
          <a:p>
            <a:r>
              <a:rPr lang="da-DK" dirty="0"/>
              <a:t>Ofte serielt med faste, genkommende værter og samme overordnede tema</a:t>
            </a:r>
          </a:p>
          <a:p>
            <a:r>
              <a:rPr lang="da-DK" dirty="0" err="1"/>
              <a:t>Pull</a:t>
            </a:r>
            <a:r>
              <a:rPr lang="da-DK" dirty="0"/>
              <a:t>-medie, hvor lytteren selv bestemmer, hvor og hvornår hun vil lytte – ofte individualiserede lydoplevelser</a:t>
            </a:r>
          </a:p>
          <a:p>
            <a:r>
              <a:rPr lang="da-DK" dirty="0"/>
              <a:t>Koncentreret, intim og personlig lydoplevelse (</a:t>
            </a:r>
            <a:r>
              <a:rPr lang="da-DK" dirty="0" err="1"/>
              <a:t>headset</a:t>
            </a:r>
            <a:r>
              <a:rPr lang="da-DK" dirty="0"/>
              <a:t>, </a:t>
            </a:r>
            <a:r>
              <a:rPr lang="da-DK" dirty="0" err="1"/>
              <a:t>earpods</a:t>
            </a:r>
            <a:r>
              <a:rPr lang="da-DK" dirty="0"/>
              <a:t>) – kompleksitet i fortællinger og lydlige virkemidler</a:t>
            </a:r>
          </a:p>
          <a:p>
            <a:r>
              <a:rPr lang="da-DK" dirty="0"/>
              <a:t>Parasociale bånd mellem vært og lytter, online-fællesskaber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45198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A237BF1-73E3-D64E-B597-DCAEFEF40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l="4977" t="15751" r="-1" b="8143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5EE327-70D4-CE4F-8919-267C45A1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1" y="1123837"/>
            <a:ext cx="2192869" cy="4601183"/>
          </a:xfrm>
        </p:spPr>
        <p:txBody>
          <a:bodyPr>
            <a:normAutofit/>
          </a:bodyPr>
          <a:lstStyle/>
          <a:p>
            <a:r>
              <a:rPr lang="da-DK" dirty="0"/>
              <a:t> </a:t>
            </a:r>
            <a:br>
              <a:rPr lang="da-DK" dirty="0"/>
            </a:br>
            <a:r>
              <a:rPr lang="da-DK" sz="25000" dirty="0">
                <a:solidFill>
                  <a:srgbClr val="DBDD29"/>
                </a:solidFill>
              </a:rPr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E4F645-6833-9241-80FE-0B7A911B3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endParaRPr lang="da-DK" dirty="0">
              <a:solidFill>
                <a:srgbClr val="D80E8C"/>
              </a:solidFill>
            </a:endParaRPr>
          </a:p>
          <a:p>
            <a:pPr marL="0" indent="0">
              <a:buNone/>
            </a:pPr>
            <a:r>
              <a:rPr lang="da-DK" b="1" dirty="0">
                <a:solidFill>
                  <a:srgbClr val="D80E8C"/>
                </a:solidFill>
              </a:rPr>
              <a:t>Skriv i chatten</a:t>
            </a:r>
            <a:r>
              <a:rPr lang="da-DK" dirty="0"/>
              <a:t>: Lytter I selv til podcasts? Nævn gerne et eksempel!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6397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ABFAA-3082-D44B-9CF8-BA878DB3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000" b="1" spc="200" dirty="0">
                <a:solidFill>
                  <a:srgbClr val="DBDD29"/>
                </a:solidFill>
              </a:rPr>
              <a:t>Historiske</a:t>
            </a:r>
            <a:r>
              <a:rPr lang="da-DK" sz="3000" spc="200" dirty="0">
                <a:solidFill>
                  <a:schemeClr val="bg1"/>
                </a:solidFill>
              </a:rPr>
              <a:t> hovedlinjer</a:t>
            </a:r>
            <a:br>
              <a:rPr lang="da-DK" spc="200" dirty="0">
                <a:solidFill>
                  <a:schemeClr val="bg1"/>
                </a:solidFill>
              </a:rPr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56982B5-BEDA-8245-946C-2E48F14C5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7"/>
            <a:ext cx="7315200" cy="7029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Man kan anlægge mange perspektiver på udviklingen:</a:t>
            </a:r>
          </a:p>
          <a:p>
            <a:r>
              <a:rPr lang="da-DK" dirty="0"/>
              <a:t>Fra første public service-funderede radioudsendelse (BBC 1922, </a:t>
            </a:r>
            <a:r>
              <a:rPr lang="da-DK" dirty="0" err="1"/>
              <a:t>DKs</a:t>
            </a:r>
            <a:r>
              <a:rPr lang="da-DK" dirty="0"/>
              <a:t> statsradiofoni 1926) til dagens mangfoldige </a:t>
            </a:r>
            <a:r>
              <a:rPr lang="da-DK" dirty="0" err="1"/>
              <a:t>potcastlandskab</a:t>
            </a:r>
            <a:r>
              <a:rPr lang="da-DK" dirty="0"/>
              <a:t> (DR tilbyder de første radioprogrammer som podcasts fra 2005)</a:t>
            </a:r>
          </a:p>
          <a:p>
            <a:r>
              <a:rPr lang="da-DK" dirty="0"/>
              <a:t>Fra monopoliseret flowradio til dagens </a:t>
            </a:r>
            <a:r>
              <a:rPr lang="da-DK" dirty="0" err="1"/>
              <a:t>streamingkultur</a:t>
            </a:r>
            <a:endParaRPr lang="da-DK" dirty="0"/>
          </a:p>
          <a:p>
            <a:r>
              <a:rPr lang="da-DK" dirty="0"/>
              <a:t>Fra dannende og samfundsinformerende afsenderdefineret indhold til lyd på modtagerens præmisser</a:t>
            </a:r>
          </a:p>
          <a:p>
            <a:r>
              <a:rPr lang="da-DK" dirty="0"/>
              <a:t>Øget fokus på, at modtagerne selv kan producere og komme til orde i radioen, fx gennem regionalstationer (fra slut-60’erne), Radiobåndværkstedet (1972) og eksperimenter med lokalradio ((1980’erne).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140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1948C-3954-2E41-89F1-DE63B0DAA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BE1634-086E-4245-A454-D1998AE90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Fra store og tunge radioapparater (fælleslytning) over transportable </a:t>
            </a:r>
            <a:r>
              <a:rPr lang="da-DK" dirty="0" err="1"/>
              <a:t>transistorradiner</a:t>
            </a:r>
            <a:r>
              <a:rPr lang="da-DK" dirty="0"/>
              <a:t> til smartphones med </a:t>
            </a:r>
            <a:r>
              <a:rPr lang="da-DK" dirty="0" err="1"/>
              <a:t>earpods</a:t>
            </a:r>
            <a:r>
              <a:rPr lang="da-DK" dirty="0"/>
              <a:t> (individualiseret lytning)</a:t>
            </a:r>
          </a:p>
          <a:p>
            <a:r>
              <a:rPr lang="da-DK" dirty="0"/>
              <a:t>Ændringer og udvidelser i genrelandskabet: Fx Statsradiofoniens (fra 1959 DR) radiodramaer (fra 40’erne)– reportager/features (fra 40’erne) – montager (fra 1960’erne) – Third </a:t>
            </a:r>
            <a:r>
              <a:rPr lang="da-DK" dirty="0" err="1"/>
              <a:t>Ears</a:t>
            </a:r>
            <a:r>
              <a:rPr lang="da-DK" dirty="0"/>
              <a:t> podcastdokumentarer (fra 2009) – true crime-serien </a:t>
            </a:r>
            <a:r>
              <a:rPr lang="da-DK" i="1" dirty="0"/>
              <a:t>Serial</a:t>
            </a:r>
            <a:r>
              <a:rPr lang="da-DK" dirty="0"/>
              <a:t> (2014) har premiere – første abonnementsbetalte </a:t>
            </a:r>
            <a:r>
              <a:rPr lang="da-DK" dirty="0" err="1"/>
              <a:t>streamingservice</a:t>
            </a:r>
            <a:r>
              <a:rPr lang="da-DK" dirty="0"/>
              <a:t> for podcasts i DK </a:t>
            </a:r>
            <a:r>
              <a:rPr lang="da-DK" i="1" dirty="0" err="1"/>
              <a:t>Podimo</a:t>
            </a:r>
            <a:r>
              <a:rPr lang="da-DK" dirty="0"/>
              <a:t>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Find bl.a. eksempler her: </a:t>
            </a:r>
            <a:r>
              <a:rPr lang="da-DK" dirty="0">
                <a:hlinkClick r:id="rId2"/>
              </a:rPr>
              <a:t>https://www.dr.dk/bonanza/serie/302/montage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Stephen Schwartz: </a:t>
            </a:r>
            <a:r>
              <a:rPr lang="da-DK" i="1" dirty="0"/>
              <a:t>Notater fra en losseplads </a:t>
            </a:r>
            <a:r>
              <a:rPr lang="da-DK" dirty="0"/>
              <a:t>(1987)  </a:t>
            </a:r>
            <a:r>
              <a:rPr lang="da-DK" dirty="0">
                <a:hlinkClick r:id="rId3"/>
              </a:rPr>
              <a:t>https://www.dr.dk/bonanza/serie/302/montage/58982/notater-fra-en-losseplads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62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FDE45E4-9710-AA4E-8D0C-9DBCAB98A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5" b="2676"/>
          <a:stretch/>
        </p:blipFill>
        <p:spPr>
          <a:xfrm>
            <a:off x="20" y="349633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B016C5-E665-124E-A82D-886835CA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55" y="2782697"/>
            <a:ext cx="2947482" cy="1283461"/>
          </a:xfrm>
        </p:spPr>
        <p:txBody>
          <a:bodyPr anchor="b">
            <a:noAutofit/>
          </a:bodyPr>
          <a:lstStyle/>
          <a:p>
            <a:br>
              <a:rPr lang="da-DK" sz="7500" dirty="0">
                <a:solidFill>
                  <a:srgbClr val="DBDD29"/>
                </a:solidFill>
              </a:rPr>
            </a:br>
            <a:br>
              <a:rPr lang="da-DK" sz="7500" dirty="0">
                <a:solidFill>
                  <a:srgbClr val="DBDD29"/>
                </a:solidFill>
              </a:rPr>
            </a:br>
            <a:r>
              <a:rPr lang="da-DK" sz="7500" dirty="0">
                <a:solidFill>
                  <a:srgbClr val="DBDD29"/>
                </a:solidFill>
              </a:rPr>
              <a:t>TEORI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2472869"/>
      </p:ext>
    </p:extLst>
  </p:cSld>
  <p:clrMapOvr>
    <a:masterClrMapping/>
  </p:clrMapOvr>
</p:sld>
</file>

<file path=ppt/theme/theme1.xml><?xml version="1.0" encoding="utf-8"?>
<a:theme xmlns:a="http://schemas.openxmlformats.org/drawingml/2006/main" name="Ramme">
  <a:themeElements>
    <a:clrScheme name="Brugerdefineret 8">
      <a:dk1>
        <a:srgbClr val="000000"/>
      </a:dk1>
      <a:lt1>
        <a:srgbClr val="FFFFFF"/>
      </a:lt1>
      <a:dk2>
        <a:srgbClr val="545454"/>
      </a:dk2>
      <a:lt2>
        <a:srgbClr val="BBC82F"/>
      </a:lt2>
      <a:accent1>
        <a:srgbClr val="D80D8B"/>
      </a:accent1>
      <a:accent2>
        <a:srgbClr val="FAB900"/>
      </a:accent2>
      <a:accent3>
        <a:srgbClr val="BBC930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m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1779</Words>
  <Application>Microsoft Office PowerPoint</Application>
  <PresentationFormat>Widescreen</PresentationFormat>
  <Paragraphs>231</Paragraphs>
  <Slides>34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34</vt:i4>
      </vt:variant>
    </vt:vector>
  </HeadingPairs>
  <TitlesOfParts>
    <vt:vector size="39" baseType="lpstr">
      <vt:lpstr>Arial</vt:lpstr>
      <vt:lpstr>Trebuchet MS</vt:lpstr>
      <vt:lpstr>Wingdings</vt:lpstr>
      <vt:lpstr>Wingdings 2</vt:lpstr>
      <vt:lpstr>Ramme</vt:lpstr>
      <vt:lpstr>PODCAST</vt:lpstr>
      <vt:lpstr>DAGENS PROGRAM</vt:lpstr>
      <vt:lpstr>  INTRO</vt:lpstr>
      <vt:lpstr>  </vt:lpstr>
      <vt:lpstr>Podcast  – hvad er det?  </vt:lpstr>
      <vt:lpstr>  ?</vt:lpstr>
      <vt:lpstr>Historiske hovedlinjer </vt:lpstr>
      <vt:lpstr>PowerPoint-præsentation</vt:lpstr>
      <vt:lpstr>  TEORI</vt:lpstr>
      <vt:lpstr>PowerPoint-præsentation</vt:lpstr>
      <vt:lpstr>Formater</vt:lpstr>
      <vt:lpstr>Lydlige virkemidler</vt:lpstr>
      <vt:lpstr>  ?</vt:lpstr>
      <vt:lpstr>Flere analysegreb</vt:lpstr>
      <vt:lpstr>  ?</vt:lpstr>
      <vt:lpstr>5 MINUTTERS PAUSE</vt:lpstr>
      <vt:lpstr>ANALYSE</vt:lpstr>
      <vt:lpstr>  ?</vt:lpstr>
      <vt:lpstr>PowerPoint-præsentation</vt:lpstr>
      <vt:lpstr>Gode rammer og værktøjer</vt:lpstr>
      <vt:lpstr>PowerPoint-præsentation</vt:lpstr>
      <vt:lpstr>Smagsprøver på og ideer til model Small, Medium og Large</vt:lpstr>
      <vt:lpstr>Model Small</vt:lpstr>
      <vt:lpstr>Model Medium </vt:lpstr>
      <vt:lpstr>Værkanalyse</vt:lpstr>
      <vt:lpstr>Analyse af podcasts  - Lad eleverne arbejde gruppevis med forskellige analyseelementer og fremlægge for hinanden - Vælg et mere snævert fokus: Hvad er der brug for at træne i klassen?</vt:lpstr>
      <vt:lpstr>Remedieringsanalyse</vt:lpstr>
      <vt:lpstr>Find fuldt udfoldet forløbsbeskrivelse, der modul-for-modul viser, hvordan man kan arbejde med remediering af de to værker i Dansk i tiden (2021).</vt:lpstr>
      <vt:lpstr>PowerPoint-præsentation</vt:lpstr>
      <vt:lpstr>Model Large </vt:lpstr>
      <vt:lpstr>PowerPoint-præsentation</vt:lpstr>
      <vt:lpstr>True crime en forløbsskitse</vt:lpstr>
      <vt:lpstr>  ?</vt:lpstr>
      <vt:lpstr>TAK FOR IDAG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PODCAST</dc:title>
  <dc:creator>Mimi Olsen</dc:creator>
  <cp:lastModifiedBy>Vita Andersen</cp:lastModifiedBy>
  <cp:revision>9</cp:revision>
  <dcterms:created xsi:type="dcterms:W3CDTF">2022-02-27T13:15:18Z</dcterms:created>
  <dcterms:modified xsi:type="dcterms:W3CDTF">2022-03-01T13:20:45Z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21942d39-e2ce-4eb6-adb4-8a9cc6f0777b</vt:lpwstr>
  </property>
</Properties>
</file>